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2"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0" autoAdjust="0"/>
    <p:restoredTop sz="94660"/>
  </p:normalViewPr>
  <p:slideViewPr>
    <p:cSldViewPr snapToGrid="0">
      <p:cViewPr varScale="1">
        <p:scale>
          <a:sx n="105" d="100"/>
          <a:sy n="105" d="100"/>
        </p:scale>
        <p:origin x="228"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EDB978-EDFE-4B77-B8A1-50C342AF9C6E}" type="datetimeFigureOut">
              <a:rPr lang="en-US" smtClean="0"/>
              <a:t>7/21/2024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9E79D0-5262-4330-B56E-7DCAFEE740B1}" type="slidenum">
              <a:rPr lang="en-US" smtClean="0"/>
              <a:t>‹#›</a:t>
            </a:fld>
            <a:endParaRPr lang="en-US"/>
          </a:p>
        </p:txBody>
      </p:sp>
    </p:spTree>
    <p:extLst>
      <p:ext uri="{BB962C8B-B14F-4D97-AF65-F5344CB8AC3E}">
        <p14:creationId xmlns:p14="http://schemas.microsoft.com/office/powerpoint/2010/main" val="1389964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CB1A5DA-6CC5-4AF5-B2B2-F09C11C76C1E}" type="datetimeFigureOut">
              <a:rPr lang="en-US" smtClean="0"/>
              <a:t>7/21/2024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B1C66-FA8D-4808-9D8E-AE1AD44AB243}" type="slidenum">
              <a:rPr lang="en-US" smtClean="0"/>
              <a:t>‹#›</a:t>
            </a:fld>
            <a:endParaRPr lang="en-US"/>
          </a:p>
        </p:txBody>
      </p:sp>
    </p:spTree>
    <p:extLst>
      <p:ext uri="{BB962C8B-B14F-4D97-AF65-F5344CB8AC3E}">
        <p14:creationId xmlns:p14="http://schemas.microsoft.com/office/powerpoint/2010/main" val="1229939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B1A5DA-6CC5-4AF5-B2B2-F09C11C76C1E}" type="datetimeFigureOut">
              <a:rPr lang="en-US" smtClean="0"/>
              <a:t>7/21/2024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B1C66-FA8D-4808-9D8E-AE1AD44AB243}" type="slidenum">
              <a:rPr lang="en-US" smtClean="0"/>
              <a:t>‹#›</a:t>
            </a:fld>
            <a:endParaRPr lang="en-US"/>
          </a:p>
        </p:txBody>
      </p:sp>
    </p:spTree>
    <p:extLst>
      <p:ext uri="{BB962C8B-B14F-4D97-AF65-F5344CB8AC3E}">
        <p14:creationId xmlns:p14="http://schemas.microsoft.com/office/powerpoint/2010/main" val="1877935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B1A5DA-6CC5-4AF5-B2B2-F09C11C76C1E}" type="datetimeFigureOut">
              <a:rPr lang="en-US" smtClean="0"/>
              <a:t>7/21/2024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B1C66-FA8D-4808-9D8E-AE1AD44AB243}" type="slidenum">
              <a:rPr lang="en-US" smtClean="0"/>
              <a:t>‹#›</a:t>
            </a:fld>
            <a:endParaRPr lang="en-US"/>
          </a:p>
        </p:txBody>
      </p:sp>
    </p:spTree>
    <p:extLst>
      <p:ext uri="{BB962C8B-B14F-4D97-AF65-F5344CB8AC3E}">
        <p14:creationId xmlns:p14="http://schemas.microsoft.com/office/powerpoint/2010/main" val="1436385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B1A5DA-6CC5-4AF5-B2B2-F09C11C76C1E}" type="datetimeFigureOut">
              <a:rPr lang="en-US" smtClean="0"/>
              <a:t>7/21/2024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B1C66-FA8D-4808-9D8E-AE1AD44AB243}" type="slidenum">
              <a:rPr lang="en-US" smtClean="0"/>
              <a:t>‹#›</a:t>
            </a:fld>
            <a:endParaRPr lang="en-US"/>
          </a:p>
        </p:txBody>
      </p:sp>
    </p:spTree>
    <p:extLst>
      <p:ext uri="{BB962C8B-B14F-4D97-AF65-F5344CB8AC3E}">
        <p14:creationId xmlns:p14="http://schemas.microsoft.com/office/powerpoint/2010/main" val="3696153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CB1A5DA-6CC5-4AF5-B2B2-F09C11C76C1E}" type="datetimeFigureOut">
              <a:rPr lang="en-US" smtClean="0"/>
              <a:t>7/21/2024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B1C66-FA8D-4808-9D8E-AE1AD44AB243}" type="slidenum">
              <a:rPr lang="en-US" smtClean="0"/>
              <a:t>‹#›</a:t>
            </a:fld>
            <a:endParaRPr lang="en-US"/>
          </a:p>
        </p:txBody>
      </p:sp>
    </p:spTree>
    <p:extLst>
      <p:ext uri="{BB962C8B-B14F-4D97-AF65-F5344CB8AC3E}">
        <p14:creationId xmlns:p14="http://schemas.microsoft.com/office/powerpoint/2010/main" val="3744426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CB1A5DA-6CC5-4AF5-B2B2-F09C11C76C1E}" type="datetimeFigureOut">
              <a:rPr lang="en-US" smtClean="0"/>
              <a:t>7/21/2024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B1C66-FA8D-4808-9D8E-AE1AD44AB243}" type="slidenum">
              <a:rPr lang="en-US" smtClean="0"/>
              <a:t>‹#›</a:t>
            </a:fld>
            <a:endParaRPr lang="en-US"/>
          </a:p>
        </p:txBody>
      </p:sp>
    </p:spTree>
    <p:extLst>
      <p:ext uri="{BB962C8B-B14F-4D97-AF65-F5344CB8AC3E}">
        <p14:creationId xmlns:p14="http://schemas.microsoft.com/office/powerpoint/2010/main" val="3778123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CB1A5DA-6CC5-4AF5-B2B2-F09C11C76C1E}" type="datetimeFigureOut">
              <a:rPr lang="en-US" smtClean="0"/>
              <a:t>7/21/2024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BB1C66-FA8D-4808-9D8E-AE1AD44AB243}" type="slidenum">
              <a:rPr lang="en-US" smtClean="0"/>
              <a:t>‹#›</a:t>
            </a:fld>
            <a:endParaRPr lang="en-US"/>
          </a:p>
        </p:txBody>
      </p:sp>
    </p:spTree>
    <p:extLst>
      <p:ext uri="{BB962C8B-B14F-4D97-AF65-F5344CB8AC3E}">
        <p14:creationId xmlns:p14="http://schemas.microsoft.com/office/powerpoint/2010/main" val="4226950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CB1A5DA-6CC5-4AF5-B2B2-F09C11C76C1E}" type="datetimeFigureOut">
              <a:rPr lang="en-US" smtClean="0"/>
              <a:t>7/21/2024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BB1C66-FA8D-4808-9D8E-AE1AD44AB243}" type="slidenum">
              <a:rPr lang="en-US" smtClean="0"/>
              <a:t>‹#›</a:t>
            </a:fld>
            <a:endParaRPr lang="en-US"/>
          </a:p>
        </p:txBody>
      </p:sp>
    </p:spTree>
    <p:extLst>
      <p:ext uri="{BB962C8B-B14F-4D97-AF65-F5344CB8AC3E}">
        <p14:creationId xmlns:p14="http://schemas.microsoft.com/office/powerpoint/2010/main" val="1243330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B1A5DA-6CC5-4AF5-B2B2-F09C11C76C1E}" type="datetimeFigureOut">
              <a:rPr lang="en-US" smtClean="0"/>
              <a:t>7/21/2024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BB1C66-FA8D-4808-9D8E-AE1AD44AB243}" type="slidenum">
              <a:rPr lang="en-US" smtClean="0"/>
              <a:t>‹#›</a:t>
            </a:fld>
            <a:endParaRPr lang="en-US"/>
          </a:p>
        </p:txBody>
      </p:sp>
    </p:spTree>
    <p:extLst>
      <p:ext uri="{BB962C8B-B14F-4D97-AF65-F5344CB8AC3E}">
        <p14:creationId xmlns:p14="http://schemas.microsoft.com/office/powerpoint/2010/main" val="1878124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CB1A5DA-6CC5-4AF5-B2B2-F09C11C76C1E}" type="datetimeFigureOut">
              <a:rPr lang="en-US" smtClean="0"/>
              <a:t>7/21/2024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B1C66-FA8D-4808-9D8E-AE1AD44AB243}" type="slidenum">
              <a:rPr lang="en-US" smtClean="0"/>
              <a:t>‹#›</a:t>
            </a:fld>
            <a:endParaRPr lang="en-US"/>
          </a:p>
        </p:txBody>
      </p:sp>
    </p:spTree>
    <p:extLst>
      <p:ext uri="{BB962C8B-B14F-4D97-AF65-F5344CB8AC3E}">
        <p14:creationId xmlns:p14="http://schemas.microsoft.com/office/powerpoint/2010/main" val="104381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CB1A5DA-6CC5-4AF5-B2B2-F09C11C76C1E}" type="datetimeFigureOut">
              <a:rPr lang="en-US" smtClean="0"/>
              <a:t>7/21/2024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B1C66-FA8D-4808-9D8E-AE1AD44AB243}" type="slidenum">
              <a:rPr lang="en-US" smtClean="0"/>
              <a:t>‹#›</a:t>
            </a:fld>
            <a:endParaRPr lang="en-US"/>
          </a:p>
        </p:txBody>
      </p:sp>
    </p:spTree>
    <p:extLst>
      <p:ext uri="{BB962C8B-B14F-4D97-AF65-F5344CB8AC3E}">
        <p14:creationId xmlns:p14="http://schemas.microsoft.com/office/powerpoint/2010/main" val="1991817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B1A5DA-6CC5-4AF5-B2B2-F09C11C76C1E}" type="datetimeFigureOut">
              <a:rPr lang="en-US" smtClean="0"/>
              <a:t>7/21/2024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BB1C66-FA8D-4808-9D8E-AE1AD44AB243}" type="slidenum">
              <a:rPr lang="en-US" smtClean="0"/>
              <a:t>‹#›</a:t>
            </a:fld>
            <a:endParaRPr lang="en-US"/>
          </a:p>
        </p:txBody>
      </p:sp>
    </p:spTree>
    <p:extLst>
      <p:ext uri="{BB962C8B-B14F-4D97-AF65-F5344CB8AC3E}">
        <p14:creationId xmlns:p14="http://schemas.microsoft.com/office/powerpoint/2010/main" val="3087069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7" name="Triangle 436"/>
          <p:cNvSpPr/>
          <p:nvPr/>
        </p:nvSpPr>
        <p:spPr>
          <a:xfrm rot="16200000">
            <a:off x="10370906" y="-332702"/>
            <a:ext cx="1479687" cy="2147308"/>
          </a:xfrm>
          <a:prstGeom prst="triangle">
            <a:avLst>
              <a:gd name="adj" fmla="val 30542"/>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5" name="Triangle 434"/>
          <p:cNvSpPr/>
          <p:nvPr/>
        </p:nvSpPr>
        <p:spPr>
          <a:xfrm rot="16200000">
            <a:off x="9644201" y="3147590"/>
            <a:ext cx="2976042" cy="2044995"/>
          </a:xfrm>
          <a:prstGeom prst="triangle">
            <a:avLst>
              <a:gd name="adj" fmla="val 0"/>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4" name="Triangle 433"/>
          <p:cNvSpPr/>
          <p:nvPr/>
        </p:nvSpPr>
        <p:spPr>
          <a:xfrm rot="16200000">
            <a:off x="9538447" y="322699"/>
            <a:ext cx="2976042" cy="2315871"/>
          </a:xfrm>
          <a:prstGeom prst="triangle">
            <a:avLst>
              <a:gd name="adj" fmla="val 100000"/>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3" name="Triangle 432"/>
          <p:cNvSpPr/>
          <p:nvPr/>
        </p:nvSpPr>
        <p:spPr>
          <a:xfrm rot="16200000">
            <a:off x="9536257" y="1544388"/>
            <a:ext cx="2976042" cy="2315871"/>
          </a:xfrm>
          <a:prstGeom prst="triangle">
            <a:avLst>
              <a:gd name="adj" fmla="val 58603"/>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2" name="Triangle 431"/>
          <p:cNvSpPr/>
          <p:nvPr/>
        </p:nvSpPr>
        <p:spPr>
          <a:xfrm rot="16200000">
            <a:off x="9715061" y="4396943"/>
            <a:ext cx="2694788" cy="2227314"/>
          </a:xfrm>
          <a:prstGeom prst="triangle">
            <a:avLst>
              <a:gd name="adj" fmla="val 76272"/>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8" name="Oval 397"/>
          <p:cNvSpPr/>
          <p:nvPr/>
        </p:nvSpPr>
        <p:spPr>
          <a:xfrm>
            <a:off x="4317249" y="5574694"/>
            <a:ext cx="870332" cy="903383"/>
          </a:xfrm>
          <a:prstGeom prst="ellipse">
            <a:avLst/>
          </a:prstGeom>
          <a:solidFill>
            <a:schemeClr val="tx2">
              <a:lumMod val="50000"/>
              <a:lumOff val="5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05" name="Rectangle 304"/>
          <p:cNvSpPr/>
          <p:nvPr/>
        </p:nvSpPr>
        <p:spPr>
          <a:xfrm>
            <a:off x="0" y="0"/>
            <a:ext cx="2625634" cy="6858000"/>
          </a:xfrm>
          <a:prstGeom prst="rect">
            <a:avLst/>
          </a:prstGeom>
          <a:solidFill>
            <a:schemeClr val="tx1">
              <a:lumMod val="75000"/>
              <a:lumOff val="2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6" name="Group 305"/>
          <p:cNvGrpSpPr/>
          <p:nvPr/>
        </p:nvGrpSpPr>
        <p:grpSpPr>
          <a:xfrm>
            <a:off x="190038" y="135782"/>
            <a:ext cx="2191073" cy="2156895"/>
            <a:chOff x="580971" y="2057400"/>
            <a:chExt cx="2746120" cy="2743200"/>
          </a:xfrm>
          <a:noFill/>
          <a:effectLst>
            <a:glow>
              <a:schemeClr val="accent5">
                <a:alpha val="40000"/>
              </a:schemeClr>
            </a:glow>
            <a:outerShdw blurRad="25400" dist="63500" dir="5040000" sx="99000" sy="99000" algn="ctr" rotWithShape="0">
              <a:srgbClr val="000000">
                <a:alpha val="73000"/>
              </a:srgbClr>
            </a:outerShdw>
            <a:reflection endPos="0" dist="50800" dir="5400000" sy="-100000" algn="bl" rotWithShape="0"/>
          </a:effectLst>
        </p:grpSpPr>
        <p:sp>
          <p:nvSpPr>
            <p:cNvPr id="307" name="Oval 306"/>
            <p:cNvSpPr/>
            <p:nvPr/>
          </p:nvSpPr>
          <p:spPr>
            <a:xfrm>
              <a:off x="583891" y="2057400"/>
              <a:ext cx="2743200" cy="2743200"/>
            </a:xfrm>
            <a:prstGeom prst="ellipse">
              <a:avLst/>
            </a:prstGeom>
            <a:grpFill/>
            <a:ln>
              <a:solidFill>
                <a:schemeClr val="accent3"/>
              </a:solidFill>
            </a:ln>
            <a:scene3d>
              <a:camera prst="orthographicFront"/>
              <a:lightRig rig="threePt" dir="t"/>
            </a:scene3d>
            <a:sp3d>
              <a:bevelT w="127000" h="95250" prst="artDeco"/>
              <a:bevelB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 name="TextBox 307"/>
            <p:cNvSpPr txBox="1"/>
            <p:nvPr/>
          </p:nvSpPr>
          <p:spPr>
            <a:xfrm>
              <a:off x="580971" y="2743982"/>
              <a:ext cx="2743354" cy="1370036"/>
            </a:xfrm>
            <a:prstGeom prst="rect">
              <a:avLst/>
            </a:prstGeom>
            <a:grpFill/>
            <a:ln>
              <a:noFill/>
            </a:ln>
            <a:scene3d>
              <a:camera prst="orthographicFront"/>
              <a:lightRig rig="threePt" dir="t"/>
            </a:scene3d>
            <a:sp3d>
              <a:bevelT w="127000" h="95250" prst="artDeco"/>
              <a:bevelB w="139700" h="139700" prst="divot"/>
            </a:sp3d>
          </p:spPr>
          <p:txBody>
            <a:bodyPr wrap="square" rtlCol="0" anchor="ctr">
              <a:spAutoFit/>
            </a:bodyPr>
            <a:lstStyle/>
            <a:p>
              <a:pPr algn="ctr"/>
              <a:r>
                <a:rPr lang="en-US" sz="3200" b="1" spc="-300" dirty="0">
                  <a:solidFill>
                    <a:schemeClr val="accent3"/>
                  </a:solidFill>
                  <a:latin typeface="Calibri" charset="0"/>
                  <a:ea typeface="Calibri" charset="0"/>
                  <a:cs typeface="Calibri" charset="0"/>
                </a:rPr>
                <a:t>Kamehameha The Sixth</a:t>
              </a:r>
            </a:p>
          </p:txBody>
        </p:sp>
      </p:grpSp>
      <p:grpSp>
        <p:nvGrpSpPr>
          <p:cNvPr id="309" name="Group 308"/>
          <p:cNvGrpSpPr/>
          <p:nvPr/>
        </p:nvGrpSpPr>
        <p:grpSpPr>
          <a:xfrm flipV="1">
            <a:off x="194697" y="3038796"/>
            <a:ext cx="2186864" cy="0"/>
            <a:chOff x="705080" y="4373696"/>
            <a:chExt cx="2710264" cy="0"/>
          </a:xfrm>
        </p:grpSpPr>
        <p:cxnSp>
          <p:nvCxnSpPr>
            <p:cNvPr id="310" name="Straight Connector 309"/>
            <p:cNvCxnSpPr/>
            <p:nvPr/>
          </p:nvCxnSpPr>
          <p:spPr>
            <a:xfrm>
              <a:off x="1520443" y="4373696"/>
              <a:ext cx="1894901" cy="0"/>
            </a:xfrm>
            <a:prstGeom prst="line">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11" name="Straight Connector 310"/>
            <p:cNvCxnSpPr/>
            <p:nvPr/>
          </p:nvCxnSpPr>
          <p:spPr>
            <a:xfrm flipV="1">
              <a:off x="705080" y="4373696"/>
              <a:ext cx="1199552" cy="0"/>
            </a:xfrm>
            <a:prstGeom prst="line">
              <a:avLst/>
            </a:prstGeom>
            <a:ln w="57150"/>
          </p:spPr>
          <p:style>
            <a:lnRef idx="1">
              <a:schemeClr val="accent1"/>
            </a:lnRef>
            <a:fillRef idx="0">
              <a:schemeClr val="accent1"/>
            </a:fillRef>
            <a:effectRef idx="0">
              <a:schemeClr val="accent1"/>
            </a:effectRef>
            <a:fontRef idx="minor">
              <a:schemeClr val="tx1"/>
            </a:fontRef>
          </p:style>
        </p:cxnSp>
      </p:grpSp>
      <p:grpSp>
        <p:nvGrpSpPr>
          <p:cNvPr id="312" name="Group 311"/>
          <p:cNvGrpSpPr/>
          <p:nvPr/>
        </p:nvGrpSpPr>
        <p:grpSpPr>
          <a:xfrm flipV="1">
            <a:off x="192368" y="3681380"/>
            <a:ext cx="2186536" cy="45719"/>
            <a:chOff x="705080" y="4373696"/>
            <a:chExt cx="2710264" cy="0"/>
          </a:xfrm>
        </p:grpSpPr>
        <p:cxnSp>
          <p:nvCxnSpPr>
            <p:cNvPr id="313" name="Straight Connector 312"/>
            <p:cNvCxnSpPr/>
            <p:nvPr/>
          </p:nvCxnSpPr>
          <p:spPr>
            <a:xfrm>
              <a:off x="1520443" y="4373696"/>
              <a:ext cx="1894901" cy="0"/>
            </a:xfrm>
            <a:prstGeom prst="line">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14" name="Straight Connector 313"/>
            <p:cNvCxnSpPr/>
            <p:nvPr/>
          </p:nvCxnSpPr>
          <p:spPr>
            <a:xfrm flipV="1">
              <a:off x="705080" y="4373696"/>
              <a:ext cx="2096645"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315" name="Group 314"/>
          <p:cNvGrpSpPr/>
          <p:nvPr/>
        </p:nvGrpSpPr>
        <p:grpSpPr>
          <a:xfrm flipV="1">
            <a:off x="191918" y="4439496"/>
            <a:ext cx="2186986" cy="45719"/>
            <a:chOff x="705080" y="4373696"/>
            <a:chExt cx="2710264" cy="0"/>
          </a:xfrm>
        </p:grpSpPr>
        <p:cxnSp>
          <p:nvCxnSpPr>
            <p:cNvPr id="316" name="Straight Connector 315"/>
            <p:cNvCxnSpPr/>
            <p:nvPr/>
          </p:nvCxnSpPr>
          <p:spPr>
            <a:xfrm>
              <a:off x="1520443" y="4373696"/>
              <a:ext cx="1894901" cy="0"/>
            </a:xfrm>
            <a:prstGeom prst="line">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17" name="Straight Connector 316"/>
            <p:cNvCxnSpPr/>
            <p:nvPr/>
          </p:nvCxnSpPr>
          <p:spPr>
            <a:xfrm flipV="1">
              <a:off x="705080" y="4373696"/>
              <a:ext cx="2707110" cy="0"/>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2" name="Group 1"/>
          <p:cNvGrpSpPr/>
          <p:nvPr/>
        </p:nvGrpSpPr>
        <p:grpSpPr>
          <a:xfrm>
            <a:off x="192368" y="2642896"/>
            <a:ext cx="2188743" cy="403825"/>
            <a:chOff x="690051" y="3906777"/>
            <a:chExt cx="2712593" cy="540488"/>
          </a:xfrm>
        </p:grpSpPr>
        <p:sp>
          <p:nvSpPr>
            <p:cNvPr id="318" name="Rectangle 317"/>
            <p:cNvSpPr/>
            <p:nvPr/>
          </p:nvSpPr>
          <p:spPr>
            <a:xfrm>
              <a:off x="2786382" y="3906777"/>
              <a:ext cx="616262" cy="535516"/>
            </a:xfrm>
            <a:prstGeom prst="rect">
              <a:avLst/>
            </a:prstGeom>
          </p:spPr>
          <p:txBody>
            <a:bodyPr wrap="none">
              <a:spAutoFit/>
            </a:bodyPr>
            <a:lstStyle/>
            <a:p>
              <a:pPr algn="r"/>
              <a:r>
                <a:rPr lang="en-US" sz="2000" b="1" spc="-150" dirty="0">
                  <a:solidFill>
                    <a:schemeClr val="accent1"/>
                  </a:solidFill>
                </a:rPr>
                <a:t>2/5</a:t>
              </a:r>
              <a:endParaRPr lang="en-US" sz="2000" dirty="0">
                <a:solidFill>
                  <a:schemeClr val="accent1"/>
                </a:solidFill>
              </a:endParaRPr>
            </a:p>
          </p:txBody>
        </p:sp>
        <p:sp>
          <p:nvSpPr>
            <p:cNvPr id="321" name="Rectangle 320"/>
            <p:cNvSpPr/>
            <p:nvPr/>
          </p:nvSpPr>
          <p:spPr>
            <a:xfrm>
              <a:off x="690051" y="3952943"/>
              <a:ext cx="1812790" cy="494322"/>
            </a:xfrm>
            <a:prstGeom prst="rect">
              <a:avLst/>
            </a:prstGeom>
          </p:spPr>
          <p:txBody>
            <a:bodyPr wrap="none">
              <a:spAutoFit/>
            </a:bodyPr>
            <a:lstStyle/>
            <a:p>
              <a:r>
                <a:rPr lang="en-US" b="1" spc="-150" dirty="0">
                  <a:solidFill>
                    <a:schemeClr val="bg1"/>
                  </a:solidFill>
                </a:rPr>
                <a:t>Autonomy Level</a:t>
              </a:r>
              <a:endParaRPr lang="en-US" dirty="0">
                <a:solidFill>
                  <a:schemeClr val="bg1"/>
                </a:solidFill>
              </a:endParaRPr>
            </a:p>
          </p:txBody>
        </p:sp>
      </p:grpSp>
      <p:grpSp>
        <p:nvGrpSpPr>
          <p:cNvPr id="3" name="Group 2"/>
          <p:cNvGrpSpPr/>
          <p:nvPr/>
        </p:nvGrpSpPr>
        <p:grpSpPr>
          <a:xfrm>
            <a:off x="203788" y="3338043"/>
            <a:ext cx="2177324" cy="403139"/>
            <a:chOff x="703799" y="4668776"/>
            <a:chExt cx="2698845" cy="550505"/>
          </a:xfrm>
        </p:grpSpPr>
        <p:sp>
          <p:nvSpPr>
            <p:cNvPr id="319" name="Rectangle 318"/>
            <p:cNvSpPr/>
            <p:nvPr/>
          </p:nvSpPr>
          <p:spPr>
            <a:xfrm>
              <a:off x="2786290" y="4668776"/>
              <a:ext cx="616354" cy="546369"/>
            </a:xfrm>
            <a:prstGeom prst="rect">
              <a:avLst/>
            </a:prstGeom>
          </p:spPr>
          <p:txBody>
            <a:bodyPr wrap="none">
              <a:spAutoFit/>
            </a:bodyPr>
            <a:lstStyle/>
            <a:p>
              <a:pPr algn="r"/>
              <a:r>
                <a:rPr lang="en-US" sz="2000" b="1" spc="-150" dirty="0">
                  <a:solidFill>
                    <a:schemeClr val="accent4"/>
                  </a:solidFill>
                </a:rPr>
                <a:t>4/5</a:t>
              </a:r>
              <a:endParaRPr lang="en-US" sz="2000" dirty="0">
                <a:solidFill>
                  <a:schemeClr val="accent4"/>
                </a:solidFill>
              </a:endParaRPr>
            </a:p>
          </p:txBody>
        </p:sp>
        <p:sp>
          <p:nvSpPr>
            <p:cNvPr id="322" name="Rectangle 321"/>
            <p:cNvSpPr/>
            <p:nvPr/>
          </p:nvSpPr>
          <p:spPr>
            <a:xfrm>
              <a:off x="703799" y="4714941"/>
              <a:ext cx="1337543" cy="504340"/>
            </a:xfrm>
            <a:prstGeom prst="rect">
              <a:avLst/>
            </a:prstGeom>
          </p:spPr>
          <p:txBody>
            <a:bodyPr wrap="none">
              <a:spAutoFit/>
            </a:bodyPr>
            <a:lstStyle/>
            <a:p>
              <a:r>
                <a:rPr lang="en-US" b="1" spc="-150" dirty="0">
                  <a:solidFill>
                    <a:schemeClr val="bg1"/>
                  </a:solidFill>
                </a:rPr>
                <a:t>Robustness</a:t>
              </a:r>
              <a:endParaRPr lang="en-US" dirty="0">
                <a:solidFill>
                  <a:schemeClr val="bg1"/>
                </a:solidFill>
              </a:endParaRPr>
            </a:p>
          </p:txBody>
        </p:sp>
      </p:grpSp>
      <p:grpSp>
        <p:nvGrpSpPr>
          <p:cNvPr id="4" name="Group 3"/>
          <p:cNvGrpSpPr/>
          <p:nvPr/>
        </p:nvGrpSpPr>
        <p:grpSpPr>
          <a:xfrm>
            <a:off x="190038" y="4034138"/>
            <a:ext cx="2188867" cy="419301"/>
            <a:chOff x="690050" y="5439745"/>
            <a:chExt cx="2712594" cy="387401"/>
          </a:xfrm>
        </p:grpSpPr>
        <p:sp>
          <p:nvSpPr>
            <p:cNvPr id="320" name="Rectangle 319"/>
            <p:cNvSpPr/>
            <p:nvPr/>
          </p:nvSpPr>
          <p:spPr>
            <a:xfrm>
              <a:off x="2786415" y="5439745"/>
              <a:ext cx="616229" cy="369670"/>
            </a:xfrm>
            <a:prstGeom prst="rect">
              <a:avLst/>
            </a:prstGeom>
          </p:spPr>
          <p:txBody>
            <a:bodyPr wrap="none">
              <a:spAutoFit/>
            </a:bodyPr>
            <a:lstStyle/>
            <a:p>
              <a:pPr algn="r"/>
              <a:r>
                <a:rPr lang="en-US" sz="2000" b="1" spc="-150" dirty="0">
                  <a:solidFill>
                    <a:schemeClr val="accent3"/>
                  </a:solidFill>
                </a:rPr>
                <a:t>5/5</a:t>
              </a:r>
              <a:endParaRPr lang="en-US" sz="2000" dirty="0">
                <a:solidFill>
                  <a:schemeClr val="accent3"/>
                </a:solidFill>
              </a:endParaRPr>
            </a:p>
          </p:txBody>
        </p:sp>
        <p:sp>
          <p:nvSpPr>
            <p:cNvPr id="323" name="Rectangle 322"/>
            <p:cNvSpPr/>
            <p:nvPr/>
          </p:nvSpPr>
          <p:spPr>
            <a:xfrm>
              <a:off x="690050" y="5485912"/>
              <a:ext cx="1489359" cy="341234"/>
            </a:xfrm>
            <a:prstGeom prst="rect">
              <a:avLst/>
            </a:prstGeom>
          </p:spPr>
          <p:txBody>
            <a:bodyPr wrap="none">
              <a:spAutoFit/>
            </a:bodyPr>
            <a:lstStyle/>
            <a:p>
              <a:r>
                <a:rPr lang="en-US" b="1" spc="-150" dirty="0">
                  <a:solidFill>
                    <a:schemeClr val="bg1"/>
                  </a:solidFill>
                </a:rPr>
                <a:t>Performance</a:t>
              </a:r>
              <a:endParaRPr lang="en-US" dirty="0">
                <a:solidFill>
                  <a:schemeClr val="bg1"/>
                </a:solidFill>
              </a:endParaRPr>
            </a:p>
          </p:txBody>
        </p:sp>
      </p:grpSp>
      <p:grpSp>
        <p:nvGrpSpPr>
          <p:cNvPr id="302" name="Group 301"/>
          <p:cNvGrpSpPr/>
          <p:nvPr/>
        </p:nvGrpSpPr>
        <p:grpSpPr>
          <a:xfrm flipV="1">
            <a:off x="203788" y="5190701"/>
            <a:ext cx="2186986" cy="0"/>
            <a:chOff x="705080" y="4373696"/>
            <a:chExt cx="2710264" cy="0"/>
          </a:xfrm>
        </p:grpSpPr>
        <p:cxnSp>
          <p:nvCxnSpPr>
            <p:cNvPr id="325" name="Straight Connector 324"/>
            <p:cNvCxnSpPr/>
            <p:nvPr/>
          </p:nvCxnSpPr>
          <p:spPr>
            <a:xfrm flipV="1">
              <a:off x="839474" y="4373696"/>
              <a:ext cx="2575870" cy="0"/>
            </a:xfrm>
            <a:prstGeom prst="line">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26" name="Straight Connector 325"/>
            <p:cNvCxnSpPr/>
            <p:nvPr/>
          </p:nvCxnSpPr>
          <p:spPr>
            <a:xfrm flipV="1">
              <a:off x="705080" y="4373696"/>
              <a:ext cx="134394" cy="0"/>
            </a:xfrm>
            <a:prstGeom prst="line">
              <a:avLst/>
            </a:prstGeom>
            <a:ln w="571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27" name="Group 326"/>
          <p:cNvGrpSpPr/>
          <p:nvPr/>
        </p:nvGrpSpPr>
        <p:grpSpPr>
          <a:xfrm>
            <a:off x="201908" y="4739628"/>
            <a:ext cx="2188867" cy="419298"/>
            <a:chOff x="690050" y="5439745"/>
            <a:chExt cx="2712594" cy="387398"/>
          </a:xfrm>
        </p:grpSpPr>
        <p:sp>
          <p:nvSpPr>
            <p:cNvPr id="328" name="Rectangle 327"/>
            <p:cNvSpPr/>
            <p:nvPr/>
          </p:nvSpPr>
          <p:spPr>
            <a:xfrm>
              <a:off x="2786415" y="5439745"/>
              <a:ext cx="616229" cy="369670"/>
            </a:xfrm>
            <a:prstGeom prst="rect">
              <a:avLst/>
            </a:prstGeom>
          </p:spPr>
          <p:txBody>
            <a:bodyPr wrap="none">
              <a:spAutoFit/>
            </a:bodyPr>
            <a:lstStyle/>
            <a:p>
              <a:pPr algn="r"/>
              <a:r>
                <a:rPr lang="en-US" sz="2000" b="1" spc="-150" dirty="0">
                  <a:solidFill>
                    <a:schemeClr val="bg2">
                      <a:lumMod val="75000"/>
                    </a:schemeClr>
                  </a:solidFill>
                </a:rPr>
                <a:t>0/5</a:t>
              </a:r>
              <a:endParaRPr lang="en-US" sz="2000" dirty="0">
                <a:solidFill>
                  <a:schemeClr val="bg2">
                    <a:lumMod val="75000"/>
                  </a:schemeClr>
                </a:solidFill>
              </a:endParaRPr>
            </a:p>
          </p:txBody>
        </p:sp>
        <p:sp>
          <p:nvSpPr>
            <p:cNvPr id="329" name="Rectangle 328"/>
            <p:cNvSpPr/>
            <p:nvPr/>
          </p:nvSpPr>
          <p:spPr>
            <a:xfrm>
              <a:off x="690050" y="5485910"/>
              <a:ext cx="1492297" cy="341233"/>
            </a:xfrm>
            <a:prstGeom prst="rect">
              <a:avLst/>
            </a:prstGeom>
          </p:spPr>
          <p:txBody>
            <a:bodyPr wrap="none">
              <a:spAutoFit/>
            </a:bodyPr>
            <a:lstStyle/>
            <a:p>
              <a:r>
                <a:rPr lang="en-US" b="1" spc="-150" dirty="0">
                  <a:solidFill>
                    <a:schemeClr val="bg1"/>
                  </a:solidFill>
                </a:rPr>
                <a:t>C0</a:t>
              </a:r>
              <a:r>
                <a:rPr lang="en-US" b="1" spc="-150" baseline="-25000" dirty="0">
                  <a:solidFill>
                    <a:schemeClr val="bg1"/>
                  </a:solidFill>
                </a:rPr>
                <a:t>2</a:t>
              </a:r>
              <a:r>
                <a:rPr lang="en-US" b="1" spc="-150" dirty="0">
                  <a:solidFill>
                    <a:schemeClr val="bg1"/>
                  </a:solidFill>
                </a:rPr>
                <a:t> Emission</a:t>
              </a:r>
              <a:endParaRPr lang="en-US" dirty="0">
                <a:solidFill>
                  <a:schemeClr val="bg1"/>
                </a:solidFill>
              </a:endParaRPr>
            </a:p>
          </p:txBody>
        </p:sp>
      </p:grpSp>
      <p:grpSp>
        <p:nvGrpSpPr>
          <p:cNvPr id="330" name="Group 329"/>
          <p:cNvGrpSpPr/>
          <p:nvPr/>
        </p:nvGrpSpPr>
        <p:grpSpPr>
          <a:xfrm flipV="1">
            <a:off x="189373" y="5909127"/>
            <a:ext cx="2186986" cy="0"/>
            <a:chOff x="705080" y="4373696"/>
            <a:chExt cx="2710264" cy="0"/>
          </a:xfrm>
        </p:grpSpPr>
        <p:cxnSp>
          <p:nvCxnSpPr>
            <p:cNvPr id="331" name="Straight Connector 330"/>
            <p:cNvCxnSpPr/>
            <p:nvPr/>
          </p:nvCxnSpPr>
          <p:spPr>
            <a:xfrm>
              <a:off x="1520443" y="4373696"/>
              <a:ext cx="1894901" cy="0"/>
            </a:xfrm>
            <a:prstGeom prst="line">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32" name="Straight Connector 331"/>
            <p:cNvCxnSpPr/>
            <p:nvPr/>
          </p:nvCxnSpPr>
          <p:spPr>
            <a:xfrm>
              <a:off x="705080" y="4373696"/>
              <a:ext cx="1371600" cy="0"/>
            </a:xfrm>
            <a:prstGeom prst="line">
              <a:avLst/>
            </a:prstGeom>
            <a:ln w="571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333" name="Group 332"/>
          <p:cNvGrpSpPr/>
          <p:nvPr/>
        </p:nvGrpSpPr>
        <p:grpSpPr>
          <a:xfrm>
            <a:off x="187493" y="5458054"/>
            <a:ext cx="2188867" cy="419298"/>
            <a:chOff x="690050" y="5439745"/>
            <a:chExt cx="2712594" cy="387398"/>
          </a:xfrm>
        </p:grpSpPr>
        <p:sp>
          <p:nvSpPr>
            <p:cNvPr id="334" name="Rectangle 333"/>
            <p:cNvSpPr/>
            <p:nvPr/>
          </p:nvSpPr>
          <p:spPr>
            <a:xfrm>
              <a:off x="2786415" y="5439745"/>
              <a:ext cx="616229" cy="369670"/>
            </a:xfrm>
            <a:prstGeom prst="rect">
              <a:avLst/>
            </a:prstGeom>
          </p:spPr>
          <p:txBody>
            <a:bodyPr wrap="none">
              <a:spAutoFit/>
            </a:bodyPr>
            <a:lstStyle/>
            <a:p>
              <a:pPr algn="r"/>
              <a:r>
                <a:rPr lang="en-US" sz="2000" b="1" spc="-150" dirty="0">
                  <a:solidFill>
                    <a:schemeClr val="accent5">
                      <a:lumMod val="60000"/>
                      <a:lumOff val="40000"/>
                    </a:schemeClr>
                  </a:solidFill>
                </a:rPr>
                <a:t>3/5</a:t>
              </a:r>
              <a:endParaRPr lang="en-US" sz="2000" dirty="0">
                <a:solidFill>
                  <a:schemeClr val="accent5">
                    <a:lumMod val="60000"/>
                    <a:lumOff val="40000"/>
                  </a:schemeClr>
                </a:solidFill>
              </a:endParaRPr>
            </a:p>
          </p:txBody>
        </p:sp>
        <p:sp>
          <p:nvSpPr>
            <p:cNvPr id="335" name="Rectangle 334"/>
            <p:cNvSpPr/>
            <p:nvPr/>
          </p:nvSpPr>
          <p:spPr>
            <a:xfrm>
              <a:off x="690050" y="5485910"/>
              <a:ext cx="2227480" cy="341233"/>
            </a:xfrm>
            <a:prstGeom prst="rect">
              <a:avLst/>
            </a:prstGeom>
          </p:spPr>
          <p:txBody>
            <a:bodyPr wrap="none">
              <a:spAutoFit/>
            </a:bodyPr>
            <a:lstStyle/>
            <a:p>
              <a:r>
                <a:rPr lang="en-US" b="1" spc="-150" dirty="0">
                  <a:solidFill>
                    <a:schemeClr val="bg1"/>
                  </a:solidFill>
                </a:rPr>
                <a:t>Power Consumption</a:t>
              </a:r>
              <a:endParaRPr lang="en-US" dirty="0">
                <a:solidFill>
                  <a:schemeClr val="bg1"/>
                </a:solidFill>
              </a:endParaRPr>
            </a:p>
          </p:txBody>
        </p:sp>
      </p:grpSp>
      <p:pic>
        <p:nvPicPr>
          <p:cNvPr id="264" name="Picture 26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87908" y="1190444"/>
            <a:ext cx="3629435" cy="3629435"/>
          </a:xfrm>
          <a:prstGeom prst="rect">
            <a:avLst/>
          </a:prstGeom>
        </p:spPr>
      </p:pic>
      <p:sp>
        <p:nvSpPr>
          <p:cNvPr id="337" name="Oval 336"/>
          <p:cNvSpPr/>
          <p:nvPr/>
        </p:nvSpPr>
        <p:spPr>
          <a:xfrm>
            <a:off x="2996418" y="1494154"/>
            <a:ext cx="870332" cy="903383"/>
          </a:xfrm>
          <a:prstGeom prst="ellipse">
            <a:avLst/>
          </a:prstGeom>
          <a:solidFill>
            <a:schemeClr val="accent4">
              <a:lumMod val="60000"/>
              <a:lumOff val="4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39" name="Oval 338"/>
          <p:cNvSpPr/>
          <p:nvPr/>
        </p:nvSpPr>
        <p:spPr>
          <a:xfrm>
            <a:off x="3005610" y="310920"/>
            <a:ext cx="870332" cy="903383"/>
          </a:xfrm>
          <a:prstGeom prst="ellipse">
            <a:avLst/>
          </a:prstGeom>
          <a:solidFill>
            <a:schemeClr val="accent1">
              <a:lumMod val="60000"/>
              <a:lumOff val="4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43" name="Oval 342"/>
          <p:cNvSpPr/>
          <p:nvPr/>
        </p:nvSpPr>
        <p:spPr>
          <a:xfrm>
            <a:off x="2984689" y="2677388"/>
            <a:ext cx="870332" cy="903383"/>
          </a:xfrm>
          <a:prstGeom prst="ellipse">
            <a:avLst/>
          </a:prstGeom>
          <a:solidFill>
            <a:schemeClr val="accent3">
              <a:lumMod val="60000"/>
              <a:lumOff val="4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41" name="Freeform 53"/>
          <p:cNvSpPr>
            <a:spLocks noEditPoints="1"/>
          </p:cNvSpPr>
          <p:nvPr/>
        </p:nvSpPr>
        <p:spPr bwMode="auto">
          <a:xfrm>
            <a:off x="3134652" y="2835820"/>
            <a:ext cx="574275" cy="574276"/>
          </a:xfrm>
          <a:custGeom>
            <a:avLst/>
            <a:gdLst>
              <a:gd name="T0" fmla="*/ 3179 w 3956"/>
              <a:gd name="T1" fmla="*/ 2997 h 3956"/>
              <a:gd name="T2" fmla="*/ 430 w 3956"/>
              <a:gd name="T3" fmla="*/ 3391 h 3956"/>
              <a:gd name="T4" fmla="*/ 3693 w 3956"/>
              <a:gd name="T5" fmla="*/ 3332 h 3956"/>
              <a:gd name="T6" fmla="*/ 1231 w 3956"/>
              <a:gd name="T7" fmla="*/ 2815 h 3956"/>
              <a:gd name="T8" fmla="*/ 1435 w 3956"/>
              <a:gd name="T9" fmla="*/ 3757 h 3956"/>
              <a:gd name="T10" fmla="*/ 1364 w 3956"/>
              <a:gd name="T11" fmla="*/ 3272 h 3956"/>
              <a:gd name="T12" fmla="*/ 1097 w 3956"/>
              <a:gd name="T13" fmla="*/ 2858 h 3956"/>
              <a:gd name="T14" fmla="*/ 774 w 3956"/>
              <a:gd name="T15" fmla="*/ 2630 h 3956"/>
              <a:gd name="T16" fmla="*/ 277 w 3956"/>
              <a:gd name="T17" fmla="*/ 2518 h 3956"/>
              <a:gd name="T18" fmla="*/ 3063 w 3956"/>
              <a:gd name="T19" fmla="*/ 2739 h 3956"/>
              <a:gd name="T20" fmla="*/ 2985 w 3956"/>
              <a:gd name="T21" fmla="*/ 2791 h 3956"/>
              <a:gd name="T22" fmla="*/ 2844 w 3956"/>
              <a:gd name="T23" fmla="*/ 2886 h 3956"/>
              <a:gd name="T24" fmla="*/ 2831 w 3956"/>
              <a:gd name="T25" fmla="*/ 2985 h 3956"/>
              <a:gd name="T26" fmla="*/ 2464 w 3956"/>
              <a:gd name="T27" fmla="*/ 2684 h 3956"/>
              <a:gd name="T28" fmla="*/ 735 w 3956"/>
              <a:gd name="T29" fmla="*/ 1179 h 3956"/>
              <a:gd name="T30" fmla="*/ 1694 w 3956"/>
              <a:gd name="T31" fmla="*/ 2920 h 3956"/>
              <a:gd name="T32" fmla="*/ 1417 w 3956"/>
              <a:gd name="T33" fmla="*/ 1346 h 3956"/>
              <a:gd name="T34" fmla="*/ 3126 w 3956"/>
              <a:gd name="T35" fmla="*/ 950 h 3956"/>
              <a:gd name="T36" fmla="*/ 3064 w 3956"/>
              <a:gd name="T37" fmla="*/ 1023 h 3956"/>
              <a:gd name="T38" fmla="*/ 3029 w 3956"/>
              <a:gd name="T39" fmla="*/ 1431 h 3956"/>
              <a:gd name="T40" fmla="*/ 3218 w 3956"/>
              <a:gd name="T41" fmla="*/ 872 h 3956"/>
              <a:gd name="T42" fmla="*/ 3046 w 3956"/>
              <a:gd name="T43" fmla="*/ 720 h 3956"/>
              <a:gd name="T44" fmla="*/ 1673 w 3956"/>
              <a:gd name="T45" fmla="*/ 1090 h 3956"/>
              <a:gd name="T46" fmla="*/ 933 w 3956"/>
              <a:gd name="T47" fmla="*/ 588 h 3956"/>
              <a:gd name="T48" fmla="*/ 870 w 3956"/>
              <a:gd name="T49" fmla="*/ 662 h 3956"/>
              <a:gd name="T50" fmla="*/ 714 w 3956"/>
              <a:gd name="T51" fmla="*/ 754 h 3956"/>
              <a:gd name="T52" fmla="*/ 701 w 3956"/>
              <a:gd name="T53" fmla="*/ 854 h 3956"/>
              <a:gd name="T54" fmla="*/ 334 w 3956"/>
              <a:gd name="T55" fmla="*/ 553 h 3956"/>
              <a:gd name="T56" fmla="*/ 735 w 3956"/>
              <a:gd name="T57" fmla="*/ 152 h 3956"/>
              <a:gd name="T58" fmla="*/ 1820 w 3956"/>
              <a:gd name="T59" fmla="*/ 1062 h 3956"/>
              <a:gd name="T60" fmla="*/ 1641 w 3956"/>
              <a:gd name="T61" fmla="*/ 1480 h 3956"/>
              <a:gd name="T62" fmla="*/ 2404 w 3956"/>
              <a:gd name="T63" fmla="*/ 806 h 3956"/>
              <a:gd name="T64" fmla="*/ 2700 w 3956"/>
              <a:gd name="T65" fmla="*/ 575 h 3956"/>
              <a:gd name="T66" fmla="*/ 2719 w 3956"/>
              <a:gd name="T67" fmla="*/ 567 h 3956"/>
              <a:gd name="T68" fmla="*/ 2738 w 3956"/>
              <a:gd name="T69" fmla="*/ 565 h 3956"/>
              <a:gd name="T70" fmla="*/ 3183 w 3956"/>
              <a:gd name="T71" fmla="*/ 656 h 3956"/>
              <a:gd name="T72" fmla="*/ 3363 w 3956"/>
              <a:gd name="T73" fmla="*/ 910 h 3956"/>
              <a:gd name="T74" fmla="*/ 3150 w 3956"/>
              <a:gd name="T75" fmla="*/ 1553 h 3956"/>
              <a:gd name="T76" fmla="*/ 2476 w 3956"/>
              <a:gd name="T77" fmla="*/ 2316 h 3956"/>
              <a:gd name="T78" fmla="*/ 2894 w 3956"/>
              <a:gd name="T79" fmla="*/ 2137 h 3956"/>
              <a:gd name="T80" fmla="*/ 3950 w 3956"/>
              <a:gd name="T81" fmla="*/ 3249 h 3956"/>
              <a:gd name="T82" fmla="*/ 3275 w 3956"/>
              <a:gd name="T83" fmla="*/ 3884 h 3956"/>
              <a:gd name="T84" fmla="*/ 2201 w 3956"/>
              <a:gd name="T85" fmla="*/ 2786 h 3956"/>
              <a:gd name="T86" fmla="*/ 1725 w 3956"/>
              <a:gd name="T87" fmla="*/ 3064 h 3956"/>
              <a:gd name="T88" fmla="*/ 1456 w 3956"/>
              <a:gd name="T89" fmla="*/ 2858 h 3956"/>
              <a:gd name="T90" fmla="*/ 1526 w 3956"/>
              <a:gd name="T91" fmla="*/ 3371 h 3956"/>
              <a:gd name="T92" fmla="*/ 1544 w 3956"/>
              <a:gd name="T93" fmla="*/ 3904 h 3956"/>
              <a:gd name="T94" fmla="*/ 1482 w 3956"/>
              <a:gd name="T95" fmla="*/ 3956 h 3956"/>
              <a:gd name="T96" fmla="*/ 543 w 3956"/>
              <a:gd name="T97" fmla="*/ 3656 h 3956"/>
              <a:gd name="T98" fmla="*/ 302 w 3956"/>
              <a:gd name="T99" fmla="*/ 3426 h 3956"/>
              <a:gd name="T100" fmla="*/ 0 w 3956"/>
              <a:gd name="T101" fmla="*/ 2472 h 3956"/>
              <a:gd name="T102" fmla="*/ 127 w 3956"/>
              <a:gd name="T103" fmla="*/ 2401 h 3956"/>
              <a:gd name="T104" fmla="*/ 630 w 3956"/>
              <a:gd name="T105" fmla="*/ 2441 h 3956"/>
              <a:gd name="T106" fmla="*/ 1127 w 3956"/>
              <a:gd name="T107" fmla="*/ 2531 h 3956"/>
              <a:gd name="T108" fmla="*/ 904 w 3956"/>
              <a:gd name="T109" fmla="*/ 2217 h 3956"/>
              <a:gd name="T110" fmla="*/ 1160 w 3956"/>
              <a:gd name="T111" fmla="*/ 1756 h 3956"/>
              <a:gd name="T112" fmla="*/ 71 w 3956"/>
              <a:gd name="T113" fmla="*/ 675 h 3956"/>
              <a:gd name="T114" fmla="*/ 726 w 3956"/>
              <a:gd name="T115" fmla="*/ 0 h 39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956" h="3956">
                <a:moveTo>
                  <a:pt x="2979" y="3199"/>
                </a:moveTo>
                <a:lnTo>
                  <a:pt x="2867" y="3309"/>
                </a:lnTo>
                <a:lnTo>
                  <a:pt x="3291" y="3734"/>
                </a:lnTo>
                <a:lnTo>
                  <a:pt x="3403" y="3623"/>
                </a:lnTo>
                <a:lnTo>
                  <a:pt x="2979" y="3199"/>
                </a:lnTo>
                <a:close/>
                <a:moveTo>
                  <a:pt x="3179" y="2997"/>
                </a:moveTo>
                <a:lnTo>
                  <a:pt x="3067" y="3108"/>
                </a:lnTo>
                <a:lnTo>
                  <a:pt x="3492" y="3533"/>
                </a:lnTo>
                <a:lnTo>
                  <a:pt x="3604" y="3421"/>
                </a:lnTo>
                <a:lnTo>
                  <a:pt x="3179" y="2997"/>
                </a:lnTo>
                <a:close/>
                <a:moveTo>
                  <a:pt x="472" y="2973"/>
                </a:moveTo>
                <a:lnTo>
                  <a:pt x="430" y="3391"/>
                </a:lnTo>
                <a:lnTo>
                  <a:pt x="566" y="3527"/>
                </a:lnTo>
                <a:lnTo>
                  <a:pt x="983" y="3484"/>
                </a:lnTo>
                <a:lnTo>
                  <a:pt x="472" y="2973"/>
                </a:lnTo>
                <a:close/>
                <a:moveTo>
                  <a:pt x="3380" y="2796"/>
                </a:moveTo>
                <a:lnTo>
                  <a:pt x="3268" y="2908"/>
                </a:lnTo>
                <a:lnTo>
                  <a:pt x="3693" y="3332"/>
                </a:lnTo>
                <a:lnTo>
                  <a:pt x="3804" y="3220"/>
                </a:lnTo>
                <a:lnTo>
                  <a:pt x="3380" y="2796"/>
                </a:lnTo>
                <a:close/>
                <a:moveTo>
                  <a:pt x="1217" y="2620"/>
                </a:moveTo>
                <a:lnTo>
                  <a:pt x="1126" y="2712"/>
                </a:lnTo>
                <a:lnTo>
                  <a:pt x="1187" y="2769"/>
                </a:lnTo>
                <a:lnTo>
                  <a:pt x="1231" y="2815"/>
                </a:lnTo>
                <a:lnTo>
                  <a:pt x="1272" y="2863"/>
                </a:lnTo>
                <a:lnTo>
                  <a:pt x="1365" y="2769"/>
                </a:lnTo>
                <a:lnTo>
                  <a:pt x="1217" y="2620"/>
                </a:lnTo>
                <a:close/>
                <a:moveTo>
                  <a:pt x="277" y="2518"/>
                </a:moveTo>
                <a:lnTo>
                  <a:pt x="199" y="2522"/>
                </a:lnTo>
                <a:lnTo>
                  <a:pt x="1435" y="3757"/>
                </a:lnTo>
                <a:lnTo>
                  <a:pt x="1437" y="3674"/>
                </a:lnTo>
                <a:lnTo>
                  <a:pt x="1434" y="3592"/>
                </a:lnTo>
                <a:lnTo>
                  <a:pt x="1425" y="3510"/>
                </a:lnTo>
                <a:lnTo>
                  <a:pt x="1410" y="3430"/>
                </a:lnTo>
                <a:lnTo>
                  <a:pt x="1389" y="3350"/>
                </a:lnTo>
                <a:lnTo>
                  <a:pt x="1364" y="3272"/>
                </a:lnTo>
                <a:lnTo>
                  <a:pt x="1333" y="3196"/>
                </a:lnTo>
                <a:lnTo>
                  <a:pt x="1296" y="3123"/>
                </a:lnTo>
                <a:lnTo>
                  <a:pt x="1254" y="3053"/>
                </a:lnTo>
                <a:lnTo>
                  <a:pt x="1207" y="2985"/>
                </a:lnTo>
                <a:lnTo>
                  <a:pt x="1155" y="2920"/>
                </a:lnTo>
                <a:lnTo>
                  <a:pt x="1097" y="2858"/>
                </a:lnTo>
                <a:lnTo>
                  <a:pt x="1047" y="2810"/>
                </a:lnTo>
                <a:lnTo>
                  <a:pt x="993" y="2766"/>
                </a:lnTo>
                <a:lnTo>
                  <a:pt x="992" y="2765"/>
                </a:lnTo>
                <a:lnTo>
                  <a:pt x="923" y="2714"/>
                </a:lnTo>
                <a:lnTo>
                  <a:pt x="850" y="2670"/>
                </a:lnTo>
                <a:lnTo>
                  <a:pt x="774" y="2630"/>
                </a:lnTo>
                <a:lnTo>
                  <a:pt x="697" y="2596"/>
                </a:lnTo>
                <a:lnTo>
                  <a:pt x="616" y="2569"/>
                </a:lnTo>
                <a:lnTo>
                  <a:pt x="534" y="2547"/>
                </a:lnTo>
                <a:lnTo>
                  <a:pt x="449" y="2531"/>
                </a:lnTo>
                <a:lnTo>
                  <a:pt x="364" y="2522"/>
                </a:lnTo>
                <a:lnTo>
                  <a:pt x="277" y="2518"/>
                </a:lnTo>
                <a:close/>
                <a:moveTo>
                  <a:pt x="2867" y="2282"/>
                </a:moveTo>
                <a:lnTo>
                  <a:pt x="2755" y="2394"/>
                </a:lnTo>
                <a:lnTo>
                  <a:pt x="3045" y="2685"/>
                </a:lnTo>
                <a:lnTo>
                  <a:pt x="3057" y="2701"/>
                </a:lnTo>
                <a:lnTo>
                  <a:pt x="3063" y="2720"/>
                </a:lnTo>
                <a:lnTo>
                  <a:pt x="3063" y="2739"/>
                </a:lnTo>
                <a:lnTo>
                  <a:pt x="3057" y="2757"/>
                </a:lnTo>
                <a:lnTo>
                  <a:pt x="3045" y="2774"/>
                </a:lnTo>
                <a:lnTo>
                  <a:pt x="3031" y="2784"/>
                </a:lnTo>
                <a:lnTo>
                  <a:pt x="3017" y="2791"/>
                </a:lnTo>
                <a:lnTo>
                  <a:pt x="3000" y="2792"/>
                </a:lnTo>
                <a:lnTo>
                  <a:pt x="2985" y="2791"/>
                </a:lnTo>
                <a:lnTo>
                  <a:pt x="2969" y="2784"/>
                </a:lnTo>
                <a:lnTo>
                  <a:pt x="2956" y="2774"/>
                </a:lnTo>
                <a:lnTo>
                  <a:pt x="2666" y="2483"/>
                </a:lnTo>
                <a:lnTo>
                  <a:pt x="2609" y="2540"/>
                </a:lnTo>
                <a:lnTo>
                  <a:pt x="2554" y="2595"/>
                </a:lnTo>
                <a:lnTo>
                  <a:pt x="2844" y="2886"/>
                </a:lnTo>
                <a:lnTo>
                  <a:pt x="2856" y="2902"/>
                </a:lnTo>
                <a:lnTo>
                  <a:pt x="2862" y="2921"/>
                </a:lnTo>
                <a:lnTo>
                  <a:pt x="2862" y="2940"/>
                </a:lnTo>
                <a:lnTo>
                  <a:pt x="2856" y="2958"/>
                </a:lnTo>
                <a:lnTo>
                  <a:pt x="2844" y="2975"/>
                </a:lnTo>
                <a:lnTo>
                  <a:pt x="2831" y="2985"/>
                </a:lnTo>
                <a:lnTo>
                  <a:pt x="2815" y="2992"/>
                </a:lnTo>
                <a:lnTo>
                  <a:pt x="2799" y="2993"/>
                </a:lnTo>
                <a:lnTo>
                  <a:pt x="2784" y="2992"/>
                </a:lnTo>
                <a:lnTo>
                  <a:pt x="2768" y="2985"/>
                </a:lnTo>
                <a:lnTo>
                  <a:pt x="2755" y="2975"/>
                </a:lnTo>
                <a:lnTo>
                  <a:pt x="2464" y="2684"/>
                </a:lnTo>
                <a:lnTo>
                  <a:pt x="2353" y="2796"/>
                </a:lnTo>
                <a:lnTo>
                  <a:pt x="2778" y="3220"/>
                </a:lnTo>
                <a:lnTo>
                  <a:pt x="3291" y="2707"/>
                </a:lnTo>
                <a:lnTo>
                  <a:pt x="2867" y="2282"/>
                </a:lnTo>
                <a:close/>
                <a:moveTo>
                  <a:pt x="847" y="1067"/>
                </a:moveTo>
                <a:lnTo>
                  <a:pt x="735" y="1179"/>
                </a:lnTo>
                <a:lnTo>
                  <a:pt x="1160" y="1603"/>
                </a:lnTo>
                <a:lnTo>
                  <a:pt x="1272" y="1491"/>
                </a:lnTo>
                <a:lnTo>
                  <a:pt x="847" y="1067"/>
                </a:lnTo>
                <a:close/>
                <a:moveTo>
                  <a:pt x="2359" y="939"/>
                </a:moveTo>
                <a:lnTo>
                  <a:pt x="1037" y="2262"/>
                </a:lnTo>
                <a:lnTo>
                  <a:pt x="1694" y="2920"/>
                </a:lnTo>
                <a:lnTo>
                  <a:pt x="3016" y="1597"/>
                </a:lnTo>
                <a:lnTo>
                  <a:pt x="2359" y="939"/>
                </a:lnTo>
                <a:close/>
                <a:moveTo>
                  <a:pt x="1048" y="866"/>
                </a:moveTo>
                <a:lnTo>
                  <a:pt x="937" y="978"/>
                </a:lnTo>
                <a:lnTo>
                  <a:pt x="1362" y="1402"/>
                </a:lnTo>
                <a:lnTo>
                  <a:pt x="1417" y="1346"/>
                </a:lnTo>
                <a:lnTo>
                  <a:pt x="1472" y="1290"/>
                </a:lnTo>
                <a:lnTo>
                  <a:pt x="1048" y="866"/>
                </a:lnTo>
                <a:close/>
                <a:moveTo>
                  <a:pt x="2899" y="706"/>
                </a:moveTo>
                <a:lnTo>
                  <a:pt x="3108" y="915"/>
                </a:lnTo>
                <a:lnTo>
                  <a:pt x="3120" y="932"/>
                </a:lnTo>
                <a:lnTo>
                  <a:pt x="3126" y="950"/>
                </a:lnTo>
                <a:lnTo>
                  <a:pt x="3126" y="969"/>
                </a:lnTo>
                <a:lnTo>
                  <a:pt x="3120" y="989"/>
                </a:lnTo>
                <a:lnTo>
                  <a:pt x="3108" y="1004"/>
                </a:lnTo>
                <a:lnTo>
                  <a:pt x="3095" y="1015"/>
                </a:lnTo>
                <a:lnTo>
                  <a:pt x="3079" y="1021"/>
                </a:lnTo>
                <a:lnTo>
                  <a:pt x="3064" y="1023"/>
                </a:lnTo>
                <a:lnTo>
                  <a:pt x="3048" y="1021"/>
                </a:lnTo>
                <a:lnTo>
                  <a:pt x="3033" y="1015"/>
                </a:lnTo>
                <a:lnTo>
                  <a:pt x="3019" y="1004"/>
                </a:lnTo>
                <a:lnTo>
                  <a:pt x="2733" y="718"/>
                </a:lnTo>
                <a:lnTo>
                  <a:pt x="2524" y="926"/>
                </a:lnTo>
                <a:lnTo>
                  <a:pt x="3029" y="1431"/>
                </a:lnTo>
                <a:lnTo>
                  <a:pt x="3262" y="1199"/>
                </a:lnTo>
                <a:lnTo>
                  <a:pt x="3238" y="921"/>
                </a:lnTo>
                <a:lnTo>
                  <a:pt x="3236" y="909"/>
                </a:lnTo>
                <a:lnTo>
                  <a:pt x="3231" y="896"/>
                </a:lnTo>
                <a:lnTo>
                  <a:pt x="3225" y="883"/>
                </a:lnTo>
                <a:lnTo>
                  <a:pt x="3218" y="872"/>
                </a:lnTo>
                <a:lnTo>
                  <a:pt x="3211" y="862"/>
                </a:lnTo>
                <a:lnTo>
                  <a:pt x="3094" y="746"/>
                </a:lnTo>
                <a:lnTo>
                  <a:pt x="3084" y="738"/>
                </a:lnTo>
                <a:lnTo>
                  <a:pt x="3072" y="731"/>
                </a:lnTo>
                <a:lnTo>
                  <a:pt x="3059" y="725"/>
                </a:lnTo>
                <a:lnTo>
                  <a:pt x="3046" y="720"/>
                </a:lnTo>
                <a:lnTo>
                  <a:pt x="3035" y="718"/>
                </a:lnTo>
                <a:lnTo>
                  <a:pt x="2899" y="706"/>
                </a:lnTo>
                <a:close/>
                <a:moveTo>
                  <a:pt x="1249" y="665"/>
                </a:moveTo>
                <a:lnTo>
                  <a:pt x="1138" y="777"/>
                </a:lnTo>
                <a:lnTo>
                  <a:pt x="1562" y="1201"/>
                </a:lnTo>
                <a:lnTo>
                  <a:pt x="1673" y="1090"/>
                </a:lnTo>
                <a:lnTo>
                  <a:pt x="1249" y="665"/>
                </a:lnTo>
                <a:close/>
                <a:moveTo>
                  <a:pt x="735" y="152"/>
                </a:moveTo>
                <a:lnTo>
                  <a:pt x="624" y="264"/>
                </a:lnTo>
                <a:lnTo>
                  <a:pt x="915" y="553"/>
                </a:lnTo>
                <a:lnTo>
                  <a:pt x="927" y="570"/>
                </a:lnTo>
                <a:lnTo>
                  <a:pt x="933" y="588"/>
                </a:lnTo>
                <a:lnTo>
                  <a:pt x="933" y="607"/>
                </a:lnTo>
                <a:lnTo>
                  <a:pt x="927" y="627"/>
                </a:lnTo>
                <a:lnTo>
                  <a:pt x="915" y="642"/>
                </a:lnTo>
                <a:lnTo>
                  <a:pt x="901" y="653"/>
                </a:lnTo>
                <a:lnTo>
                  <a:pt x="886" y="659"/>
                </a:lnTo>
                <a:lnTo>
                  <a:pt x="870" y="662"/>
                </a:lnTo>
                <a:lnTo>
                  <a:pt x="854" y="659"/>
                </a:lnTo>
                <a:lnTo>
                  <a:pt x="839" y="653"/>
                </a:lnTo>
                <a:lnTo>
                  <a:pt x="826" y="642"/>
                </a:lnTo>
                <a:lnTo>
                  <a:pt x="535" y="353"/>
                </a:lnTo>
                <a:lnTo>
                  <a:pt x="423" y="464"/>
                </a:lnTo>
                <a:lnTo>
                  <a:pt x="714" y="754"/>
                </a:lnTo>
                <a:lnTo>
                  <a:pt x="726" y="771"/>
                </a:lnTo>
                <a:lnTo>
                  <a:pt x="732" y="789"/>
                </a:lnTo>
                <a:lnTo>
                  <a:pt x="732" y="808"/>
                </a:lnTo>
                <a:lnTo>
                  <a:pt x="726" y="827"/>
                </a:lnTo>
                <a:lnTo>
                  <a:pt x="714" y="844"/>
                </a:lnTo>
                <a:lnTo>
                  <a:pt x="701" y="854"/>
                </a:lnTo>
                <a:lnTo>
                  <a:pt x="685" y="860"/>
                </a:lnTo>
                <a:lnTo>
                  <a:pt x="669" y="862"/>
                </a:lnTo>
                <a:lnTo>
                  <a:pt x="653" y="860"/>
                </a:lnTo>
                <a:lnTo>
                  <a:pt x="638" y="854"/>
                </a:lnTo>
                <a:lnTo>
                  <a:pt x="625" y="844"/>
                </a:lnTo>
                <a:lnTo>
                  <a:pt x="334" y="553"/>
                </a:lnTo>
                <a:lnTo>
                  <a:pt x="222" y="665"/>
                </a:lnTo>
                <a:lnTo>
                  <a:pt x="647" y="1090"/>
                </a:lnTo>
                <a:lnTo>
                  <a:pt x="803" y="933"/>
                </a:lnTo>
                <a:lnTo>
                  <a:pt x="1004" y="732"/>
                </a:lnTo>
                <a:lnTo>
                  <a:pt x="1160" y="576"/>
                </a:lnTo>
                <a:lnTo>
                  <a:pt x="735" y="152"/>
                </a:lnTo>
                <a:close/>
                <a:moveTo>
                  <a:pt x="726" y="0"/>
                </a:moveTo>
                <a:lnTo>
                  <a:pt x="745" y="0"/>
                </a:lnTo>
                <a:lnTo>
                  <a:pt x="764" y="6"/>
                </a:lnTo>
                <a:lnTo>
                  <a:pt x="780" y="17"/>
                </a:lnTo>
                <a:lnTo>
                  <a:pt x="1808" y="1045"/>
                </a:lnTo>
                <a:lnTo>
                  <a:pt x="1820" y="1062"/>
                </a:lnTo>
                <a:lnTo>
                  <a:pt x="1826" y="1080"/>
                </a:lnTo>
                <a:lnTo>
                  <a:pt x="1826" y="1099"/>
                </a:lnTo>
                <a:lnTo>
                  <a:pt x="1820" y="1118"/>
                </a:lnTo>
                <a:lnTo>
                  <a:pt x="1808" y="1134"/>
                </a:lnTo>
                <a:lnTo>
                  <a:pt x="1550" y="1391"/>
                </a:lnTo>
                <a:lnTo>
                  <a:pt x="1641" y="1480"/>
                </a:lnTo>
                <a:lnTo>
                  <a:pt x="2315" y="806"/>
                </a:lnTo>
                <a:lnTo>
                  <a:pt x="2331" y="794"/>
                </a:lnTo>
                <a:lnTo>
                  <a:pt x="2350" y="788"/>
                </a:lnTo>
                <a:lnTo>
                  <a:pt x="2369" y="788"/>
                </a:lnTo>
                <a:lnTo>
                  <a:pt x="2387" y="794"/>
                </a:lnTo>
                <a:lnTo>
                  <a:pt x="2404" y="806"/>
                </a:lnTo>
                <a:lnTo>
                  <a:pt x="2435" y="837"/>
                </a:lnTo>
                <a:lnTo>
                  <a:pt x="2688" y="585"/>
                </a:lnTo>
                <a:lnTo>
                  <a:pt x="2694" y="580"/>
                </a:lnTo>
                <a:lnTo>
                  <a:pt x="2695" y="579"/>
                </a:lnTo>
                <a:lnTo>
                  <a:pt x="2698" y="576"/>
                </a:lnTo>
                <a:lnTo>
                  <a:pt x="2700" y="575"/>
                </a:lnTo>
                <a:lnTo>
                  <a:pt x="2704" y="573"/>
                </a:lnTo>
                <a:lnTo>
                  <a:pt x="2706" y="571"/>
                </a:lnTo>
                <a:lnTo>
                  <a:pt x="2710" y="570"/>
                </a:lnTo>
                <a:lnTo>
                  <a:pt x="2713" y="569"/>
                </a:lnTo>
                <a:lnTo>
                  <a:pt x="2716" y="568"/>
                </a:lnTo>
                <a:lnTo>
                  <a:pt x="2719" y="567"/>
                </a:lnTo>
                <a:lnTo>
                  <a:pt x="2722" y="567"/>
                </a:lnTo>
                <a:lnTo>
                  <a:pt x="2725" y="567"/>
                </a:lnTo>
                <a:lnTo>
                  <a:pt x="2730" y="565"/>
                </a:lnTo>
                <a:lnTo>
                  <a:pt x="2732" y="565"/>
                </a:lnTo>
                <a:lnTo>
                  <a:pt x="2737" y="565"/>
                </a:lnTo>
                <a:lnTo>
                  <a:pt x="2738" y="565"/>
                </a:lnTo>
                <a:lnTo>
                  <a:pt x="3046" y="592"/>
                </a:lnTo>
                <a:lnTo>
                  <a:pt x="3075" y="598"/>
                </a:lnTo>
                <a:lnTo>
                  <a:pt x="3105" y="607"/>
                </a:lnTo>
                <a:lnTo>
                  <a:pt x="3134" y="621"/>
                </a:lnTo>
                <a:lnTo>
                  <a:pt x="3160" y="637"/>
                </a:lnTo>
                <a:lnTo>
                  <a:pt x="3183" y="656"/>
                </a:lnTo>
                <a:lnTo>
                  <a:pt x="3299" y="773"/>
                </a:lnTo>
                <a:lnTo>
                  <a:pt x="3319" y="795"/>
                </a:lnTo>
                <a:lnTo>
                  <a:pt x="3336" y="823"/>
                </a:lnTo>
                <a:lnTo>
                  <a:pt x="3349" y="852"/>
                </a:lnTo>
                <a:lnTo>
                  <a:pt x="3358" y="882"/>
                </a:lnTo>
                <a:lnTo>
                  <a:pt x="3363" y="910"/>
                </a:lnTo>
                <a:lnTo>
                  <a:pt x="3390" y="1218"/>
                </a:lnTo>
                <a:lnTo>
                  <a:pt x="3388" y="1236"/>
                </a:lnTo>
                <a:lnTo>
                  <a:pt x="3382" y="1253"/>
                </a:lnTo>
                <a:lnTo>
                  <a:pt x="3372" y="1268"/>
                </a:lnTo>
                <a:lnTo>
                  <a:pt x="3119" y="1521"/>
                </a:lnTo>
                <a:lnTo>
                  <a:pt x="3150" y="1553"/>
                </a:lnTo>
                <a:lnTo>
                  <a:pt x="3162" y="1568"/>
                </a:lnTo>
                <a:lnTo>
                  <a:pt x="3167" y="1587"/>
                </a:lnTo>
                <a:lnTo>
                  <a:pt x="3167" y="1607"/>
                </a:lnTo>
                <a:lnTo>
                  <a:pt x="3162" y="1625"/>
                </a:lnTo>
                <a:lnTo>
                  <a:pt x="3150" y="1642"/>
                </a:lnTo>
                <a:lnTo>
                  <a:pt x="2476" y="2316"/>
                </a:lnTo>
                <a:lnTo>
                  <a:pt x="2565" y="2405"/>
                </a:lnTo>
                <a:lnTo>
                  <a:pt x="2821" y="2149"/>
                </a:lnTo>
                <a:lnTo>
                  <a:pt x="2838" y="2137"/>
                </a:lnTo>
                <a:lnTo>
                  <a:pt x="2857" y="2131"/>
                </a:lnTo>
                <a:lnTo>
                  <a:pt x="2876" y="2131"/>
                </a:lnTo>
                <a:lnTo>
                  <a:pt x="2894" y="2137"/>
                </a:lnTo>
                <a:lnTo>
                  <a:pt x="2911" y="2149"/>
                </a:lnTo>
                <a:lnTo>
                  <a:pt x="3938" y="3176"/>
                </a:lnTo>
                <a:lnTo>
                  <a:pt x="3950" y="3193"/>
                </a:lnTo>
                <a:lnTo>
                  <a:pt x="3956" y="3211"/>
                </a:lnTo>
                <a:lnTo>
                  <a:pt x="3956" y="3230"/>
                </a:lnTo>
                <a:lnTo>
                  <a:pt x="3950" y="3249"/>
                </a:lnTo>
                <a:lnTo>
                  <a:pt x="3938" y="3266"/>
                </a:lnTo>
                <a:lnTo>
                  <a:pt x="3336" y="3868"/>
                </a:lnTo>
                <a:lnTo>
                  <a:pt x="3322" y="3878"/>
                </a:lnTo>
                <a:lnTo>
                  <a:pt x="3307" y="3884"/>
                </a:lnTo>
                <a:lnTo>
                  <a:pt x="3291" y="3886"/>
                </a:lnTo>
                <a:lnTo>
                  <a:pt x="3275" y="3884"/>
                </a:lnTo>
                <a:lnTo>
                  <a:pt x="3260" y="3878"/>
                </a:lnTo>
                <a:lnTo>
                  <a:pt x="3247" y="3868"/>
                </a:lnTo>
                <a:lnTo>
                  <a:pt x="2219" y="2840"/>
                </a:lnTo>
                <a:lnTo>
                  <a:pt x="2207" y="2825"/>
                </a:lnTo>
                <a:lnTo>
                  <a:pt x="2201" y="2805"/>
                </a:lnTo>
                <a:lnTo>
                  <a:pt x="2201" y="2786"/>
                </a:lnTo>
                <a:lnTo>
                  <a:pt x="2207" y="2768"/>
                </a:lnTo>
                <a:lnTo>
                  <a:pt x="2219" y="2751"/>
                </a:lnTo>
                <a:lnTo>
                  <a:pt x="2476" y="2495"/>
                </a:lnTo>
                <a:lnTo>
                  <a:pt x="2386" y="2405"/>
                </a:lnTo>
                <a:lnTo>
                  <a:pt x="1739" y="3053"/>
                </a:lnTo>
                <a:lnTo>
                  <a:pt x="1725" y="3064"/>
                </a:lnTo>
                <a:lnTo>
                  <a:pt x="1710" y="3070"/>
                </a:lnTo>
                <a:lnTo>
                  <a:pt x="1694" y="3071"/>
                </a:lnTo>
                <a:lnTo>
                  <a:pt x="1678" y="3070"/>
                </a:lnTo>
                <a:lnTo>
                  <a:pt x="1663" y="3064"/>
                </a:lnTo>
                <a:lnTo>
                  <a:pt x="1649" y="3053"/>
                </a:lnTo>
                <a:lnTo>
                  <a:pt x="1456" y="2858"/>
                </a:lnTo>
                <a:lnTo>
                  <a:pt x="1349" y="2967"/>
                </a:lnTo>
                <a:lnTo>
                  <a:pt x="1394" y="3042"/>
                </a:lnTo>
                <a:lnTo>
                  <a:pt x="1436" y="3120"/>
                </a:lnTo>
                <a:lnTo>
                  <a:pt x="1472" y="3202"/>
                </a:lnTo>
                <a:lnTo>
                  <a:pt x="1502" y="3285"/>
                </a:lnTo>
                <a:lnTo>
                  <a:pt x="1526" y="3371"/>
                </a:lnTo>
                <a:lnTo>
                  <a:pt x="1544" y="3457"/>
                </a:lnTo>
                <a:lnTo>
                  <a:pt x="1556" y="3546"/>
                </a:lnTo>
                <a:lnTo>
                  <a:pt x="1564" y="3635"/>
                </a:lnTo>
                <a:lnTo>
                  <a:pt x="1564" y="3724"/>
                </a:lnTo>
                <a:lnTo>
                  <a:pt x="1556" y="3814"/>
                </a:lnTo>
                <a:lnTo>
                  <a:pt x="1544" y="3904"/>
                </a:lnTo>
                <a:lnTo>
                  <a:pt x="1540" y="3921"/>
                </a:lnTo>
                <a:lnTo>
                  <a:pt x="1530" y="3935"/>
                </a:lnTo>
                <a:lnTo>
                  <a:pt x="1517" y="3947"/>
                </a:lnTo>
                <a:lnTo>
                  <a:pt x="1501" y="3954"/>
                </a:lnTo>
                <a:lnTo>
                  <a:pt x="1492" y="3956"/>
                </a:lnTo>
                <a:lnTo>
                  <a:pt x="1482" y="3956"/>
                </a:lnTo>
                <a:lnTo>
                  <a:pt x="1466" y="3954"/>
                </a:lnTo>
                <a:lnTo>
                  <a:pt x="1451" y="3948"/>
                </a:lnTo>
                <a:lnTo>
                  <a:pt x="1437" y="3938"/>
                </a:lnTo>
                <a:lnTo>
                  <a:pt x="1098" y="3599"/>
                </a:lnTo>
                <a:lnTo>
                  <a:pt x="549" y="3656"/>
                </a:lnTo>
                <a:lnTo>
                  <a:pt x="543" y="3656"/>
                </a:lnTo>
                <a:lnTo>
                  <a:pt x="526" y="3653"/>
                </a:lnTo>
                <a:lnTo>
                  <a:pt x="511" y="3647"/>
                </a:lnTo>
                <a:lnTo>
                  <a:pt x="497" y="3638"/>
                </a:lnTo>
                <a:lnTo>
                  <a:pt x="320" y="3458"/>
                </a:lnTo>
                <a:lnTo>
                  <a:pt x="309" y="3444"/>
                </a:lnTo>
                <a:lnTo>
                  <a:pt x="302" y="3426"/>
                </a:lnTo>
                <a:lnTo>
                  <a:pt x="302" y="3408"/>
                </a:lnTo>
                <a:lnTo>
                  <a:pt x="358" y="2857"/>
                </a:lnTo>
                <a:lnTo>
                  <a:pt x="19" y="2519"/>
                </a:lnTo>
                <a:lnTo>
                  <a:pt x="8" y="2505"/>
                </a:lnTo>
                <a:lnTo>
                  <a:pt x="2" y="2489"/>
                </a:lnTo>
                <a:lnTo>
                  <a:pt x="0" y="2472"/>
                </a:lnTo>
                <a:lnTo>
                  <a:pt x="3" y="2456"/>
                </a:lnTo>
                <a:lnTo>
                  <a:pt x="11" y="2440"/>
                </a:lnTo>
                <a:lnTo>
                  <a:pt x="21" y="2427"/>
                </a:lnTo>
                <a:lnTo>
                  <a:pt x="36" y="2417"/>
                </a:lnTo>
                <a:lnTo>
                  <a:pt x="53" y="2412"/>
                </a:lnTo>
                <a:lnTo>
                  <a:pt x="127" y="2401"/>
                </a:lnTo>
                <a:lnTo>
                  <a:pt x="202" y="2394"/>
                </a:lnTo>
                <a:lnTo>
                  <a:pt x="277" y="2392"/>
                </a:lnTo>
                <a:lnTo>
                  <a:pt x="368" y="2395"/>
                </a:lnTo>
                <a:lnTo>
                  <a:pt x="457" y="2405"/>
                </a:lnTo>
                <a:lnTo>
                  <a:pt x="544" y="2419"/>
                </a:lnTo>
                <a:lnTo>
                  <a:pt x="630" y="2441"/>
                </a:lnTo>
                <a:lnTo>
                  <a:pt x="714" y="2469"/>
                </a:lnTo>
                <a:lnTo>
                  <a:pt x="797" y="2501"/>
                </a:lnTo>
                <a:lnTo>
                  <a:pt x="876" y="2540"/>
                </a:lnTo>
                <a:lnTo>
                  <a:pt x="953" y="2583"/>
                </a:lnTo>
                <a:lnTo>
                  <a:pt x="1026" y="2632"/>
                </a:lnTo>
                <a:lnTo>
                  <a:pt x="1127" y="2531"/>
                </a:lnTo>
                <a:lnTo>
                  <a:pt x="904" y="2306"/>
                </a:lnTo>
                <a:lnTo>
                  <a:pt x="892" y="2291"/>
                </a:lnTo>
                <a:lnTo>
                  <a:pt x="886" y="2272"/>
                </a:lnTo>
                <a:lnTo>
                  <a:pt x="886" y="2252"/>
                </a:lnTo>
                <a:lnTo>
                  <a:pt x="892" y="2234"/>
                </a:lnTo>
                <a:lnTo>
                  <a:pt x="904" y="2217"/>
                </a:lnTo>
                <a:lnTo>
                  <a:pt x="1550" y="1569"/>
                </a:lnTo>
                <a:lnTo>
                  <a:pt x="1462" y="1480"/>
                </a:lnTo>
                <a:lnTo>
                  <a:pt x="1205" y="1737"/>
                </a:lnTo>
                <a:lnTo>
                  <a:pt x="1191" y="1747"/>
                </a:lnTo>
                <a:lnTo>
                  <a:pt x="1177" y="1753"/>
                </a:lnTo>
                <a:lnTo>
                  <a:pt x="1160" y="1756"/>
                </a:lnTo>
                <a:lnTo>
                  <a:pt x="1144" y="1753"/>
                </a:lnTo>
                <a:lnTo>
                  <a:pt x="1130" y="1747"/>
                </a:lnTo>
                <a:lnTo>
                  <a:pt x="1115" y="1737"/>
                </a:lnTo>
                <a:lnTo>
                  <a:pt x="89" y="710"/>
                </a:lnTo>
                <a:lnTo>
                  <a:pt x="77" y="693"/>
                </a:lnTo>
                <a:lnTo>
                  <a:pt x="71" y="675"/>
                </a:lnTo>
                <a:lnTo>
                  <a:pt x="71" y="656"/>
                </a:lnTo>
                <a:lnTo>
                  <a:pt x="77" y="636"/>
                </a:lnTo>
                <a:lnTo>
                  <a:pt x="89" y="621"/>
                </a:lnTo>
                <a:lnTo>
                  <a:pt x="691" y="17"/>
                </a:lnTo>
                <a:lnTo>
                  <a:pt x="708" y="6"/>
                </a:lnTo>
                <a:lnTo>
                  <a:pt x="726" y="0"/>
                </a:lnTo>
                <a:close/>
              </a:path>
            </a:pathLst>
          </a:custGeom>
          <a:solidFill>
            <a:schemeClr val="tx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44" name="Oval 343"/>
          <p:cNvSpPr/>
          <p:nvPr/>
        </p:nvSpPr>
        <p:spPr>
          <a:xfrm>
            <a:off x="3005610" y="3856872"/>
            <a:ext cx="870332" cy="903383"/>
          </a:xfrm>
          <a:prstGeom prst="ellipse">
            <a:avLst/>
          </a:prstGeom>
          <a:solidFill>
            <a:schemeClr val="accent5">
              <a:lumMod val="60000"/>
              <a:lumOff val="4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pic>
        <p:nvPicPr>
          <p:cNvPr id="271" name="Picture 27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69090" y="4061288"/>
            <a:ext cx="556476" cy="556476"/>
          </a:xfrm>
          <a:prstGeom prst="rect">
            <a:avLst/>
          </a:prstGeom>
        </p:spPr>
      </p:pic>
      <p:sp>
        <p:nvSpPr>
          <p:cNvPr id="272" name="TextBox 271"/>
          <p:cNvSpPr txBox="1"/>
          <p:nvPr/>
        </p:nvSpPr>
        <p:spPr>
          <a:xfrm>
            <a:off x="3875942" y="422910"/>
            <a:ext cx="3183781" cy="769441"/>
          </a:xfrm>
          <a:prstGeom prst="rect">
            <a:avLst/>
          </a:prstGeom>
          <a:noFill/>
        </p:spPr>
        <p:txBody>
          <a:bodyPr wrap="square" rtlCol="0">
            <a:spAutoFit/>
          </a:bodyPr>
          <a:lstStyle/>
          <a:p>
            <a:r>
              <a:rPr lang="en-US" sz="1600" b="1" dirty="0"/>
              <a:t>Eye of The Kamehameha: </a:t>
            </a:r>
          </a:p>
          <a:p>
            <a:r>
              <a:rPr lang="en-US" sz="1400" dirty="0"/>
              <a:t>Car is implemented with a SG90 Servo Control for visual detection.</a:t>
            </a:r>
          </a:p>
        </p:txBody>
      </p:sp>
      <p:sp>
        <p:nvSpPr>
          <p:cNvPr id="273" name="TextBox 272"/>
          <p:cNvSpPr txBox="1"/>
          <p:nvPr/>
        </p:nvSpPr>
        <p:spPr>
          <a:xfrm>
            <a:off x="3871050" y="3786116"/>
            <a:ext cx="3188675" cy="1200329"/>
          </a:xfrm>
          <a:prstGeom prst="rect">
            <a:avLst/>
          </a:prstGeom>
          <a:noFill/>
        </p:spPr>
        <p:txBody>
          <a:bodyPr wrap="square" rtlCol="0">
            <a:spAutoFit/>
          </a:bodyPr>
          <a:lstStyle/>
          <a:p>
            <a:r>
              <a:rPr lang="en-US" sz="1600" b="1" dirty="0"/>
              <a:t>Range Detection:</a:t>
            </a:r>
          </a:p>
          <a:p>
            <a:r>
              <a:rPr lang="en-US" sz="1400" dirty="0"/>
              <a:t>Front, back and left side of the car is equipped with HC-SR04 to measure distance to an object. Plus, enabling autonomous stopping and parking. </a:t>
            </a:r>
          </a:p>
        </p:txBody>
      </p:sp>
      <p:sp>
        <p:nvSpPr>
          <p:cNvPr id="274" name="TextBox 273"/>
          <p:cNvSpPr txBox="1"/>
          <p:nvPr/>
        </p:nvSpPr>
        <p:spPr>
          <a:xfrm>
            <a:off x="3855021" y="2735569"/>
            <a:ext cx="3204703" cy="769441"/>
          </a:xfrm>
          <a:prstGeom prst="rect">
            <a:avLst/>
          </a:prstGeom>
          <a:noFill/>
        </p:spPr>
        <p:txBody>
          <a:bodyPr wrap="square" rtlCol="0">
            <a:spAutoFit/>
          </a:bodyPr>
          <a:lstStyle/>
          <a:p>
            <a:r>
              <a:rPr lang="en-US" sz="1600" b="1" dirty="0"/>
              <a:t>Wheel of The Kamehameha:</a:t>
            </a:r>
          </a:p>
          <a:p>
            <a:r>
              <a:rPr lang="en-US" sz="1400" dirty="0"/>
              <a:t>RF Transceivers enables the car to be used via a remote joystick.</a:t>
            </a:r>
          </a:p>
        </p:txBody>
      </p:sp>
      <p:sp>
        <p:nvSpPr>
          <p:cNvPr id="345" name="Oval 344"/>
          <p:cNvSpPr/>
          <p:nvPr/>
        </p:nvSpPr>
        <p:spPr>
          <a:xfrm>
            <a:off x="2993684" y="5574694"/>
            <a:ext cx="870332" cy="903383"/>
          </a:xfrm>
          <a:prstGeom prst="ellipse">
            <a:avLst/>
          </a:prstGeom>
          <a:solidFill>
            <a:schemeClr val="tx2">
              <a:lumMod val="50000"/>
              <a:lumOff val="5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pic>
        <p:nvPicPr>
          <p:cNvPr id="275" name="Picture 27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921" y="5697591"/>
            <a:ext cx="597868" cy="597868"/>
          </a:xfrm>
          <a:prstGeom prst="rect">
            <a:avLst/>
          </a:prstGeom>
        </p:spPr>
      </p:pic>
      <p:sp>
        <p:nvSpPr>
          <p:cNvPr id="276" name="TextBox 275"/>
          <p:cNvSpPr txBox="1"/>
          <p:nvPr/>
        </p:nvSpPr>
        <p:spPr>
          <a:xfrm>
            <a:off x="5332278" y="5381055"/>
            <a:ext cx="4704818" cy="1415772"/>
          </a:xfrm>
          <a:prstGeom prst="rect">
            <a:avLst/>
          </a:prstGeom>
          <a:noFill/>
        </p:spPr>
        <p:txBody>
          <a:bodyPr wrap="square" rtlCol="0">
            <a:spAutoFit/>
          </a:bodyPr>
          <a:lstStyle/>
          <a:p>
            <a:r>
              <a:rPr lang="en-US" sz="1600" b="1" dirty="0"/>
              <a:t>Brain of The Kamehameha:</a:t>
            </a:r>
          </a:p>
          <a:p>
            <a:pPr algn="just"/>
            <a:r>
              <a:rPr lang="en-US" sz="1400" dirty="0"/>
              <a:t>Servo Control integrated with Raspberry Pi enables the car to collect data from its environment. Line and symbol detection are the main two features. Processed data is used to perform autonomous acts, where the motor control is managed by the automobile. </a:t>
            </a:r>
            <a:endParaRPr lang="en-US" sz="1600" b="1" dirty="0"/>
          </a:p>
        </p:txBody>
      </p:sp>
      <p:pic>
        <p:nvPicPr>
          <p:cNvPr id="277" name="Picture 27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84849" y="5728959"/>
            <a:ext cx="535132" cy="535132"/>
          </a:xfrm>
          <a:prstGeom prst="rect">
            <a:avLst/>
          </a:prstGeom>
        </p:spPr>
      </p:pic>
      <p:pic>
        <p:nvPicPr>
          <p:cNvPr id="278" name="Picture 27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20783" y="1623742"/>
            <a:ext cx="653091" cy="653091"/>
          </a:xfrm>
          <a:prstGeom prst="rect">
            <a:avLst/>
          </a:prstGeom>
        </p:spPr>
      </p:pic>
      <p:pic>
        <p:nvPicPr>
          <p:cNvPr id="294" name="Picture 29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71786" y="495672"/>
            <a:ext cx="519595" cy="519595"/>
          </a:xfrm>
          <a:prstGeom prst="rect">
            <a:avLst/>
          </a:prstGeom>
          <a:noFill/>
          <a:ln>
            <a:noFill/>
          </a:ln>
        </p:spPr>
      </p:pic>
      <p:sp>
        <p:nvSpPr>
          <p:cNvPr id="295" name="TextBox 294"/>
          <p:cNvSpPr txBox="1"/>
          <p:nvPr/>
        </p:nvSpPr>
        <p:spPr>
          <a:xfrm>
            <a:off x="3873476" y="1552335"/>
            <a:ext cx="3177056" cy="769441"/>
          </a:xfrm>
          <a:prstGeom prst="rect">
            <a:avLst/>
          </a:prstGeom>
          <a:noFill/>
        </p:spPr>
        <p:txBody>
          <a:bodyPr wrap="square" rtlCol="0">
            <a:spAutoFit/>
          </a:bodyPr>
          <a:lstStyle/>
          <a:p>
            <a:r>
              <a:rPr lang="en-US" sz="1600" b="1" dirty="0"/>
              <a:t>Voice of The Kamehameha</a:t>
            </a:r>
            <a:r>
              <a:rPr lang="en-US" sz="1600" dirty="0"/>
              <a:t>:</a:t>
            </a:r>
          </a:p>
          <a:p>
            <a:r>
              <a:rPr lang="en-US" sz="1400" dirty="0"/>
              <a:t>An amplifier circuit with LM386 used for audio assistance via a speaker.</a:t>
            </a:r>
          </a:p>
        </p:txBody>
      </p:sp>
      <p:cxnSp>
        <p:nvCxnSpPr>
          <p:cNvPr id="349" name="Elbow Connector 348"/>
          <p:cNvCxnSpPr>
            <a:endCxn id="369" idx="0"/>
          </p:cNvCxnSpPr>
          <p:nvPr/>
        </p:nvCxnSpPr>
        <p:spPr>
          <a:xfrm>
            <a:off x="7059724" y="821117"/>
            <a:ext cx="2714073" cy="728506"/>
          </a:xfrm>
          <a:prstGeom prst="bentConnector2">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52" name="Straight Connector 351"/>
          <p:cNvCxnSpPr/>
          <p:nvPr/>
        </p:nvCxnSpPr>
        <p:spPr>
          <a:xfrm flipH="1">
            <a:off x="7059724" y="148069"/>
            <a:ext cx="9191" cy="1047788"/>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58" name="Elbow Connector 357"/>
          <p:cNvCxnSpPr>
            <a:endCxn id="372" idx="2"/>
          </p:cNvCxnSpPr>
          <p:nvPr/>
        </p:nvCxnSpPr>
        <p:spPr>
          <a:xfrm>
            <a:off x="7059724" y="1978427"/>
            <a:ext cx="1868793" cy="776193"/>
          </a:xfrm>
          <a:prstGeom prst="bentConnector3">
            <a:avLst>
              <a:gd name="adj1" fmla="val 74020"/>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59" name="Straight Connector 358"/>
          <p:cNvCxnSpPr/>
          <p:nvPr/>
        </p:nvCxnSpPr>
        <p:spPr>
          <a:xfrm>
            <a:off x="7059724" y="1635077"/>
            <a:ext cx="0" cy="686699"/>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69" name="Donut 368"/>
          <p:cNvSpPr/>
          <p:nvPr/>
        </p:nvSpPr>
        <p:spPr>
          <a:xfrm>
            <a:off x="9340516" y="1549623"/>
            <a:ext cx="866562" cy="631607"/>
          </a:xfrm>
          <a:prstGeom prst="donut">
            <a:avLst>
              <a:gd name="adj" fmla="val 628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71" name="TextBox 370"/>
          <p:cNvSpPr txBox="1"/>
          <p:nvPr/>
        </p:nvSpPr>
        <p:spPr>
          <a:xfrm>
            <a:off x="7050532" y="87508"/>
            <a:ext cx="2898261" cy="738664"/>
          </a:xfrm>
          <a:prstGeom prst="rect">
            <a:avLst/>
          </a:prstGeom>
          <a:noFill/>
        </p:spPr>
        <p:txBody>
          <a:bodyPr wrap="square" rtlCol="0">
            <a:spAutoFit/>
          </a:bodyPr>
          <a:lstStyle/>
          <a:p>
            <a:r>
              <a:rPr lang="en-US" sz="1400" dirty="0">
                <a:solidFill>
                  <a:schemeClr val="accent6"/>
                </a:solidFill>
                <a:effectLst>
                  <a:outerShdw blurRad="50800" dist="50800" dir="5400000" algn="ctr" rotWithShape="0">
                    <a:schemeClr val="bg1"/>
                  </a:outerShdw>
                </a:effectLst>
              </a:rPr>
              <a:t>Integrated with a Raspberry Pi minicomputer, which is the decision-making part of the Kamehameha.</a:t>
            </a:r>
          </a:p>
        </p:txBody>
      </p:sp>
      <p:sp>
        <p:nvSpPr>
          <p:cNvPr id="372" name="Donut 371"/>
          <p:cNvSpPr/>
          <p:nvPr/>
        </p:nvSpPr>
        <p:spPr>
          <a:xfrm>
            <a:off x="8928517" y="2438816"/>
            <a:ext cx="1218400" cy="631607"/>
          </a:xfrm>
          <a:prstGeom prst="donut">
            <a:avLst>
              <a:gd name="adj" fmla="val 628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381" name="Straight Connector 380"/>
          <p:cNvCxnSpPr/>
          <p:nvPr/>
        </p:nvCxnSpPr>
        <p:spPr>
          <a:xfrm>
            <a:off x="7059724" y="2754620"/>
            <a:ext cx="1" cy="767899"/>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82" name="Elbow Connector 381"/>
          <p:cNvCxnSpPr>
            <a:endCxn id="385" idx="4"/>
          </p:cNvCxnSpPr>
          <p:nvPr/>
        </p:nvCxnSpPr>
        <p:spPr>
          <a:xfrm flipV="1">
            <a:off x="7059725" y="3573233"/>
            <a:ext cx="1857799" cy="843761"/>
          </a:xfrm>
          <a:prstGeom prst="bentConnector2">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83" name="Straight Connector 382"/>
          <p:cNvCxnSpPr/>
          <p:nvPr/>
        </p:nvCxnSpPr>
        <p:spPr>
          <a:xfrm>
            <a:off x="7059725" y="4034138"/>
            <a:ext cx="0" cy="952307"/>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85" name="Donut 384"/>
          <p:cNvSpPr/>
          <p:nvPr/>
        </p:nvSpPr>
        <p:spPr>
          <a:xfrm>
            <a:off x="8506817" y="3000567"/>
            <a:ext cx="821414" cy="572666"/>
          </a:xfrm>
          <a:prstGeom prst="donut">
            <a:avLst>
              <a:gd name="adj" fmla="val 628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401" name="Straight Connector 400"/>
          <p:cNvCxnSpPr/>
          <p:nvPr/>
        </p:nvCxnSpPr>
        <p:spPr>
          <a:xfrm>
            <a:off x="5457372" y="5381055"/>
            <a:ext cx="4491424" cy="19052"/>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08" name="Elbow Connector 407"/>
          <p:cNvCxnSpPr>
            <a:stCxn id="276" idx="0"/>
            <a:endCxn id="369" idx="6"/>
          </p:cNvCxnSpPr>
          <p:nvPr/>
        </p:nvCxnSpPr>
        <p:spPr>
          <a:xfrm rot="5400000" flipH="1" flipV="1">
            <a:off x="7188068" y="2362046"/>
            <a:ext cx="3515628" cy="2522391"/>
          </a:xfrm>
          <a:prstGeom prst="bentConnector4">
            <a:avLst>
              <a:gd name="adj1" fmla="val 45509"/>
              <a:gd name="adj2" fmla="val 109063"/>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13" name="Elbow Connector 412"/>
          <p:cNvCxnSpPr/>
          <p:nvPr/>
        </p:nvCxnSpPr>
        <p:spPr>
          <a:xfrm flipV="1">
            <a:off x="7061287" y="2326587"/>
            <a:ext cx="2393056" cy="865444"/>
          </a:xfrm>
          <a:prstGeom prst="bentConnector3">
            <a:avLst>
              <a:gd name="adj1" fmla="val 24295"/>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36" name="Triangle 435"/>
          <p:cNvSpPr/>
          <p:nvPr/>
        </p:nvSpPr>
        <p:spPr>
          <a:xfrm rot="16200000">
            <a:off x="10643360" y="5316855"/>
            <a:ext cx="1479687" cy="1591920"/>
          </a:xfrm>
          <a:prstGeom prst="triangle">
            <a:avLst>
              <a:gd name="adj" fmla="val 30542"/>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9772342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50000" fill="hold" grpId="0" nodeType="afterEffect">
                                  <p:stCondLst>
                                    <p:cond delay="0"/>
                                  </p:stCondLst>
                                  <p:childTnLst>
                                    <p:set>
                                      <p:cBhvr>
                                        <p:cTn id="6" dur="1" fill="hold">
                                          <p:stCondLst>
                                            <p:cond delay="0"/>
                                          </p:stCondLst>
                                        </p:cTn>
                                        <p:tgtEl>
                                          <p:spTgt spid="305"/>
                                        </p:tgtEl>
                                        <p:attrNameLst>
                                          <p:attrName>style.visibility</p:attrName>
                                        </p:attrNameLst>
                                      </p:cBhvr>
                                      <p:to>
                                        <p:strVal val="visible"/>
                                      </p:to>
                                    </p:set>
                                    <p:anim calcmode="lin" valueType="num">
                                      <p:cBhvr additive="base">
                                        <p:cTn id="7" dur="1000" fill="hold"/>
                                        <p:tgtEl>
                                          <p:spTgt spid="305"/>
                                        </p:tgtEl>
                                        <p:attrNameLst>
                                          <p:attrName>ppt_x</p:attrName>
                                        </p:attrNameLst>
                                      </p:cBhvr>
                                      <p:tavLst>
                                        <p:tav tm="0">
                                          <p:val>
                                            <p:strVal val="0-#ppt_w/2"/>
                                          </p:val>
                                        </p:tav>
                                        <p:tav tm="100000">
                                          <p:val>
                                            <p:strVal val="#ppt_x"/>
                                          </p:val>
                                        </p:tav>
                                      </p:tavLst>
                                    </p:anim>
                                    <p:anim calcmode="lin" valueType="num">
                                      <p:cBhvr additive="base">
                                        <p:cTn id="8" dur="1000" fill="hold"/>
                                        <p:tgtEl>
                                          <p:spTgt spid="305"/>
                                        </p:tgtEl>
                                        <p:attrNameLst>
                                          <p:attrName>ppt_y</p:attrName>
                                        </p:attrNameLst>
                                      </p:cBhvr>
                                      <p:tavLst>
                                        <p:tav tm="0">
                                          <p:val>
                                            <p:strVal val="#ppt_y"/>
                                          </p:val>
                                        </p:tav>
                                        <p:tav tm="100000">
                                          <p:val>
                                            <p:strVal val="#ppt_y"/>
                                          </p:val>
                                        </p:tav>
                                      </p:tavLst>
                                    </p:anim>
                                  </p:childTnLst>
                                </p:cTn>
                              </p:par>
                              <p:par>
                                <p:cTn id="9" presetID="53" presetClass="entr" presetSubtype="16" fill="hold" nodeType="withEffect">
                                  <p:stCondLst>
                                    <p:cond delay="0"/>
                                  </p:stCondLst>
                                  <p:childTnLst>
                                    <p:set>
                                      <p:cBhvr>
                                        <p:cTn id="10" dur="1" fill="hold">
                                          <p:stCondLst>
                                            <p:cond delay="0"/>
                                          </p:stCondLst>
                                        </p:cTn>
                                        <p:tgtEl>
                                          <p:spTgt spid="306"/>
                                        </p:tgtEl>
                                        <p:attrNameLst>
                                          <p:attrName>style.visibility</p:attrName>
                                        </p:attrNameLst>
                                      </p:cBhvr>
                                      <p:to>
                                        <p:strVal val="visible"/>
                                      </p:to>
                                    </p:set>
                                    <p:anim calcmode="lin" valueType="num">
                                      <p:cBhvr>
                                        <p:cTn id="11" dur="500" fill="hold"/>
                                        <p:tgtEl>
                                          <p:spTgt spid="306"/>
                                        </p:tgtEl>
                                        <p:attrNameLst>
                                          <p:attrName>ppt_w</p:attrName>
                                        </p:attrNameLst>
                                      </p:cBhvr>
                                      <p:tavLst>
                                        <p:tav tm="0">
                                          <p:val>
                                            <p:fltVal val="0"/>
                                          </p:val>
                                        </p:tav>
                                        <p:tav tm="100000">
                                          <p:val>
                                            <p:strVal val="#ppt_w"/>
                                          </p:val>
                                        </p:tav>
                                      </p:tavLst>
                                    </p:anim>
                                    <p:anim calcmode="lin" valueType="num">
                                      <p:cBhvr>
                                        <p:cTn id="12" dur="500" fill="hold"/>
                                        <p:tgtEl>
                                          <p:spTgt spid="306"/>
                                        </p:tgtEl>
                                        <p:attrNameLst>
                                          <p:attrName>ppt_h</p:attrName>
                                        </p:attrNameLst>
                                      </p:cBhvr>
                                      <p:tavLst>
                                        <p:tav tm="0">
                                          <p:val>
                                            <p:fltVal val="0"/>
                                          </p:val>
                                        </p:tav>
                                        <p:tav tm="100000">
                                          <p:val>
                                            <p:strVal val="#ppt_h"/>
                                          </p:val>
                                        </p:tav>
                                      </p:tavLst>
                                    </p:anim>
                                    <p:animEffect transition="in" filter="fade">
                                      <p:cBhvr>
                                        <p:cTn id="13" dur="500"/>
                                        <p:tgtEl>
                                          <p:spTgt spid="306"/>
                                        </p:tgtEl>
                                      </p:cBhvr>
                                    </p:animEffect>
                                  </p:childTnLst>
                                </p:cTn>
                              </p:par>
                            </p:childTnLst>
                          </p:cTn>
                        </p:par>
                        <p:par>
                          <p:cTn id="14" fill="hold">
                            <p:stCondLst>
                              <p:cond delay="1000"/>
                            </p:stCondLst>
                            <p:childTnLst>
                              <p:par>
                                <p:cTn id="15" presetID="22" presetClass="entr" presetSubtype="8" fill="hold" nodeType="afterEffect">
                                  <p:stCondLst>
                                    <p:cond delay="0"/>
                                  </p:stCondLst>
                                  <p:childTnLst>
                                    <p:set>
                                      <p:cBhvr>
                                        <p:cTn id="16" dur="1" fill="hold">
                                          <p:stCondLst>
                                            <p:cond delay="0"/>
                                          </p:stCondLst>
                                        </p:cTn>
                                        <p:tgtEl>
                                          <p:spTgt spid="309"/>
                                        </p:tgtEl>
                                        <p:attrNameLst>
                                          <p:attrName>style.visibility</p:attrName>
                                        </p:attrNameLst>
                                      </p:cBhvr>
                                      <p:to>
                                        <p:strVal val="visible"/>
                                      </p:to>
                                    </p:set>
                                    <p:animEffect transition="in" filter="wipe(left)">
                                      <p:cBhvr>
                                        <p:cTn id="17" dur="500"/>
                                        <p:tgtEl>
                                          <p:spTgt spid="309"/>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312"/>
                                        </p:tgtEl>
                                        <p:attrNameLst>
                                          <p:attrName>style.visibility</p:attrName>
                                        </p:attrNameLst>
                                      </p:cBhvr>
                                      <p:to>
                                        <p:strVal val="visible"/>
                                      </p:to>
                                    </p:set>
                                    <p:animEffect transition="in" filter="wipe(left)">
                                      <p:cBhvr>
                                        <p:cTn id="21" dur="500"/>
                                        <p:tgtEl>
                                          <p:spTgt spid="312"/>
                                        </p:tgtEl>
                                      </p:cBhvr>
                                    </p:animEffect>
                                  </p:childTnLst>
                                </p:cTn>
                              </p:par>
                              <p:par>
                                <p:cTn id="22" presetID="10" presetClass="entr" presetSubtype="0" fill="hold" nodeType="with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500"/>
                                        <p:tgtEl>
                                          <p:spTgt spid="2"/>
                                        </p:tgtEl>
                                      </p:cBhvr>
                                    </p:animEffect>
                                  </p:childTnLst>
                                </p:cTn>
                              </p:par>
                            </p:childTnLst>
                          </p:cTn>
                        </p:par>
                        <p:par>
                          <p:cTn id="25" fill="hold">
                            <p:stCondLst>
                              <p:cond delay="2000"/>
                            </p:stCondLst>
                            <p:childTnLst>
                              <p:par>
                                <p:cTn id="26" presetID="22" presetClass="entr" presetSubtype="8" fill="hold" nodeType="afterEffect">
                                  <p:stCondLst>
                                    <p:cond delay="0"/>
                                  </p:stCondLst>
                                  <p:childTnLst>
                                    <p:set>
                                      <p:cBhvr>
                                        <p:cTn id="27" dur="1" fill="hold">
                                          <p:stCondLst>
                                            <p:cond delay="0"/>
                                          </p:stCondLst>
                                        </p:cTn>
                                        <p:tgtEl>
                                          <p:spTgt spid="315"/>
                                        </p:tgtEl>
                                        <p:attrNameLst>
                                          <p:attrName>style.visibility</p:attrName>
                                        </p:attrNameLst>
                                      </p:cBhvr>
                                      <p:to>
                                        <p:strVal val="visible"/>
                                      </p:to>
                                    </p:set>
                                    <p:animEffect transition="in" filter="wipe(left)">
                                      <p:cBhvr>
                                        <p:cTn id="28" dur="500"/>
                                        <p:tgtEl>
                                          <p:spTgt spid="315"/>
                                        </p:tgtEl>
                                      </p:cBhvr>
                                    </p:animEffect>
                                  </p:childTnLst>
                                </p:cTn>
                              </p:par>
                              <p:par>
                                <p:cTn id="29" presetID="10" presetClass="entr" presetSubtype="0" fill="hold" nodeType="with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fade">
                                      <p:cBhvr>
                                        <p:cTn id="31" dur="500"/>
                                        <p:tgtEl>
                                          <p:spTgt spid="3"/>
                                        </p:tgtEl>
                                      </p:cBhvr>
                                    </p:animEffect>
                                  </p:childTnLst>
                                </p:cTn>
                              </p:par>
                            </p:childTnLst>
                          </p:cTn>
                        </p:par>
                        <p:par>
                          <p:cTn id="32" fill="hold">
                            <p:stCondLst>
                              <p:cond delay="2500"/>
                            </p:stCondLst>
                            <p:childTnLst>
                              <p:par>
                                <p:cTn id="33" presetID="10" presetClass="entr" presetSubtype="0" fill="hold" nodeType="after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500"/>
                                        <p:tgtEl>
                                          <p:spTgt spid="4"/>
                                        </p:tgtEl>
                                      </p:cBhvr>
                                    </p:animEffect>
                                  </p:childTnLst>
                                </p:cTn>
                              </p:par>
                            </p:childTnLst>
                          </p:cTn>
                        </p:par>
                        <p:par>
                          <p:cTn id="36" fill="hold">
                            <p:stCondLst>
                              <p:cond delay="3000"/>
                            </p:stCondLst>
                            <p:childTnLst>
                              <p:par>
                                <p:cTn id="37" presetID="22" presetClass="entr" presetSubtype="8" fill="hold" nodeType="afterEffect">
                                  <p:stCondLst>
                                    <p:cond delay="0"/>
                                  </p:stCondLst>
                                  <p:childTnLst>
                                    <p:set>
                                      <p:cBhvr>
                                        <p:cTn id="38" dur="1" fill="hold">
                                          <p:stCondLst>
                                            <p:cond delay="0"/>
                                          </p:stCondLst>
                                        </p:cTn>
                                        <p:tgtEl>
                                          <p:spTgt spid="302"/>
                                        </p:tgtEl>
                                        <p:attrNameLst>
                                          <p:attrName>style.visibility</p:attrName>
                                        </p:attrNameLst>
                                      </p:cBhvr>
                                      <p:to>
                                        <p:strVal val="visible"/>
                                      </p:to>
                                    </p:set>
                                    <p:animEffect transition="in" filter="wipe(left)">
                                      <p:cBhvr>
                                        <p:cTn id="39" dur="500"/>
                                        <p:tgtEl>
                                          <p:spTgt spid="302"/>
                                        </p:tgtEl>
                                      </p:cBhvr>
                                    </p:animEffect>
                                  </p:childTnLst>
                                </p:cTn>
                              </p:par>
                            </p:childTnLst>
                          </p:cTn>
                        </p:par>
                        <p:par>
                          <p:cTn id="40" fill="hold">
                            <p:stCondLst>
                              <p:cond delay="3500"/>
                            </p:stCondLst>
                            <p:childTnLst>
                              <p:par>
                                <p:cTn id="41" presetID="10" presetClass="entr" presetSubtype="0" fill="hold" nodeType="afterEffect">
                                  <p:stCondLst>
                                    <p:cond delay="0"/>
                                  </p:stCondLst>
                                  <p:childTnLst>
                                    <p:set>
                                      <p:cBhvr>
                                        <p:cTn id="42" dur="1" fill="hold">
                                          <p:stCondLst>
                                            <p:cond delay="0"/>
                                          </p:stCondLst>
                                        </p:cTn>
                                        <p:tgtEl>
                                          <p:spTgt spid="327"/>
                                        </p:tgtEl>
                                        <p:attrNameLst>
                                          <p:attrName>style.visibility</p:attrName>
                                        </p:attrNameLst>
                                      </p:cBhvr>
                                      <p:to>
                                        <p:strVal val="visible"/>
                                      </p:to>
                                    </p:set>
                                    <p:animEffect transition="in" filter="fade">
                                      <p:cBhvr>
                                        <p:cTn id="43" dur="500"/>
                                        <p:tgtEl>
                                          <p:spTgt spid="327"/>
                                        </p:tgtEl>
                                      </p:cBhvr>
                                    </p:animEffect>
                                  </p:childTnLst>
                                </p:cTn>
                              </p:par>
                            </p:childTnLst>
                          </p:cTn>
                        </p:par>
                        <p:par>
                          <p:cTn id="44" fill="hold">
                            <p:stCondLst>
                              <p:cond delay="4000"/>
                            </p:stCondLst>
                            <p:childTnLst>
                              <p:par>
                                <p:cTn id="45" presetID="22" presetClass="entr" presetSubtype="8" fill="hold" nodeType="afterEffect">
                                  <p:stCondLst>
                                    <p:cond delay="0"/>
                                  </p:stCondLst>
                                  <p:childTnLst>
                                    <p:set>
                                      <p:cBhvr>
                                        <p:cTn id="46" dur="1" fill="hold">
                                          <p:stCondLst>
                                            <p:cond delay="0"/>
                                          </p:stCondLst>
                                        </p:cTn>
                                        <p:tgtEl>
                                          <p:spTgt spid="330"/>
                                        </p:tgtEl>
                                        <p:attrNameLst>
                                          <p:attrName>style.visibility</p:attrName>
                                        </p:attrNameLst>
                                      </p:cBhvr>
                                      <p:to>
                                        <p:strVal val="visible"/>
                                      </p:to>
                                    </p:set>
                                    <p:animEffect transition="in" filter="wipe(left)">
                                      <p:cBhvr>
                                        <p:cTn id="47" dur="500"/>
                                        <p:tgtEl>
                                          <p:spTgt spid="330"/>
                                        </p:tgtEl>
                                      </p:cBhvr>
                                    </p:animEffect>
                                  </p:childTnLst>
                                </p:cTn>
                              </p:par>
                            </p:childTnLst>
                          </p:cTn>
                        </p:par>
                        <p:par>
                          <p:cTn id="48" fill="hold">
                            <p:stCondLst>
                              <p:cond delay="4500"/>
                            </p:stCondLst>
                            <p:childTnLst>
                              <p:par>
                                <p:cTn id="49" presetID="10" presetClass="entr" presetSubtype="0" fill="hold" nodeType="afterEffect">
                                  <p:stCondLst>
                                    <p:cond delay="0"/>
                                  </p:stCondLst>
                                  <p:childTnLst>
                                    <p:set>
                                      <p:cBhvr>
                                        <p:cTn id="50" dur="1" fill="hold">
                                          <p:stCondLst>
                                            <p:cond delay="0"/>
                                          </p:stCondLst>
                                        </p:cTn>
                                        <p:tgtEl>
                                          <p:spTgt spid="333"/>
                                        </p:tgtEl>
                                        <p:attrNameLst>
                                          <p:attrName>style.visibility</p:attrName>
                                        </p:attrNameLst>
                                      </p:cBhvr>
                                      <p:to>
                                        <p:strVal val="visible"/>
                                      </p:to>
                                    </p:set>
                                    <p:animEffect transition="in" filter="fade">
                                      <p:cBhvr>
                                        <p:cTn id="51" dur="500"/>
                                        <p:tgtEl>
                                          <p:spTgt spid="3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5" grpId="0" animBg="1"/>
    </p:bldLst>
  </p:timing>
</p:sld>
</file>

<file path=ppt/theme/theme1.xml><?xml version="1.0" encoding="utf-8"?>
<a:theme xmlns:a="http://schemas.openxmlformats.org/drawingml/2006/main" name="Office Theme">
  <a:themeElements>
    <a:clrScheme name="Bright Light">
      <a:dk1>
        <a:sysClr val="windowText" lastClr="000000"/>
      </a:dk1>
      <a:lt1>
        <a:sysClr val="window" lastClr="FFFFFF"/>
      </a:lt1>
      <a:dk2>
        <a:srgbClr val="27303D"/>
      </a:dk2>
      <a:lt2>
        <a:srgbClr val="E7E6E6"/>
      </a:lt2>
      <a:accent1>
        <a:srgbClr val="6DCF00"/>
      </a:accent1>
      <a:accent2>
        <a:srgbClr val="159192"/>
      </a:accent2>
      <a:accent3>
        <a:srgbClr val="09AEF2"/>
      </a:accent3>
      <a:accent4>
        <a:srgbClr val="FCC000"/>
      </a:accent4>
      <a:accent5>
        <a:srgbClr val="FE1101"/>
      </a:accent5>
      <a:accent6>
        <a:srgbClr val="5C9329"/>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311</TotalTime>
  <Words>166</Words>
  <Application>Microsoft Office PowerPoint</Application>
  <PresentationFormat>Widescreen</PresentationFormat>
  <Paragraphs>22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JHON Doe</dc:title>
  <dc:creator>MD Junaed</dc:creator>
  <cp:lastModifiedBy>Metehan Yuksel</cp:lastModifiedBy>
  <cp:revision>59</cp:revision>
  <dcterms:created xsi:type="dcterms:W3CDTF">2016-04-01T19:13:22Z</dcterms:created>
  <dcterms:modified xsi:type="dcterms:W3CDTF">2024-07-21T19:25:59Z</dcterms:modified>
</cp:coreProperties>
</file>