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83" r:id="rId6"/>
    <p:sldId id="284" r:id="rId7"/>
    <p:sldId id="285" r:id="rId8"/>
    <p:sldId id="300" r:id="rId9"/>
    <p:sldId id="301" r:id="rId10"/>
    <p:sldId id="288" r:id="rId11"/>
    <p:sldId id="289" r:id="rId12"/>
    <p:sldId id="290" r:id="rId13"/>
    <p:sldId id="292" r:id="rId14"/>
    <p:sldId id="293" r:id="rId15"/>
    <p:sldId id="291" r:id="rId16"/>
    <p:sldId id="294" r:id="rId17"/>
    <p:sldId id="296" r:id="rId18"/>
    <p:sldId id="299" r:id="rId19"/>
    <p:sldId id="298" r:id="rId20"/>
    <p:sldId id="297" r:id="rId21"/>
    <p:sldId id="302" r:id="rId22"/>
    <p:sldId id="303" r:id="rId2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96B"/>
    <a:srgbClr val="95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717" autoAdjust="0"/>
  </p:normalViewPr>
  <p:slideViewPr>
    <p:cSldViewPr snapToGrid="0">
      <p:cViewPr varScale="1">
        <p:scale>
          <a:sx n="90" d="100"/>
          <a:sy n="90" d="100"/>
        </p:scale>
        <p:origin x="64" y="4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3AA588-D935-4316-8F60-7030F7221691}" type="datetime1">
              <a:rPr lang="en-GB" smtClean="0"/>
              <a:t>07/06/2023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B4B90-5A51-4008-B8B1-FF1256259E7D}" type="datetime1">
              <a:rPr lang="en-GB" smtClean="0"/>
              <a:pPr/>
              <a:t>07/06/2023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7D7554-D10C-4E29-B8E6-BB7111FA614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6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rtlCol="0"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rtlCol="0"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 rtlCol="0"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rtl="0">
              <a:spcBef>
                <a:spcPts val="100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ngall.com/sound-waves-pn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wallpaperflare.com/pink-and-blue-sound-wave-signal-communication-technology-wallpaper-zjna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wallpaperflare.com/pink-and-blue-sound-wave-signal-communication-technology-wallpaper-zjna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wallpaperflare.com/pink-and-blue-sound-wave-signal-communication-technology-wallpaper-zjna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wallpaperflare.com/pink-and-blue-sound-wave-signal-communication-technology-wallpaper-zjna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hyperlink" Target="https://www.wallpaperflare.com/pink-and-blue-sound-wave-signal-communication-technology-wallpaper-zjna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www.wallpaperflare.com/pink-and-blue-sound-wave-signal-communication-technology-wallpaper-zjna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wallpaperflare.com/pink-and-blue-sound-wave-signal-communication-technology-wallpaper-zjna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hyperlink" Target="https://atoragon.blogspot.com/2014/10/my-favourite-10-vst-plugins-for-mixing.html" TargetMode="External"/><Relationship Id="rId7" Type="http://schemas.openxmlformats.org/officeDocument/2006/relationships/hyperlink" Target="https://creativecommons.org/licenses/by/3.0/" TargetMode="External"/><Relationship Id="rId12" Type="http://schemas.openxmlformats.org/officeDocument/2006/relationships/hyperlink" Target="https://alphamanual.audacityteam.org/index.php?title=Compressor/pt_BR&amp;redirect=no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zenodo.org/record/834483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31.jpg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blogs.ubc.ca/communicatingscience2017w211/2018/01/22/volume-warning-how-loud-should-you-play-music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965134"/>
            <a:ext cx="8018166" cy="1596004"/>
          </a:xfrm>
        </p:spPr>
        <p:txBody>
          <a:bodyPr rtlCol="0"/>
          <a:lstStyle/>
          <a:p>
            <a:pPr rtl="0"/>
            <a:r>
              <a:rPr lang="en-US" sz="3200" dirty="0"/>
              <a:t>A Cross-Adaptive Multiband Parametric Equalization Technique to Minimize Masking in Multitrack Audio</a:t>
            </a:r>
            <a:endParaRPr lang="en-GB" sz="3200" dirty="0"/>
          </a:p>
        </p:txBody>
      </p:sp>
      <p:pic>
        <p:nvPicPr>
          <p:cNvPr id="74" name="Picture Placeholder 73" descr="White lines forming a wave on a black background">
            <a:extLst>
              <a:ext uri="{FF2B5EF4-FFF2-40B4-BE49-F238E27FC236}">
                <a16:creationId xmlns:a16="http://schemas.microsoft.com/office/drawing/2014/main" id="{70E8AD59-4DDD-4E2E-A6CA-FF1DE5BD8A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2476500" y="622103"/>
            <a:ext cx="9715500" cy="3720928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99663" y="5107705"/>
            <a:ext cx="2459114" cy="685430"/>
          </a:xfrm>
        </p:spPr>
        <p:txBody>
          <a:bodyPr rtlCol="0"/>
          <a:lstStyle/>
          <a:p>
            <a:pPr algn="l" rtl="0"/>
            <a:r>
              <a:rPr lang="en-GB">
                <a:solidFill>
                  <a:srgbClr val="58696B"/>
                </a:solidFill>
              </a:rPr>
              <a:t>Metehan</a:t>
            </a:r>
            <a:r>
              <a:rPr lang="en-GB"/>
              <a:t> </a:t>
            </a:r>
            <a:r>
              <a:rPr lang="en-GB">
                <a:solidFill>
                  <a:srgbClr val="58696B"/>
                </a:solidFill>
              </a:rPr>
              <a:t>Yuksel</a:t>
            </a:r>
            <a:r>
              <a:rPr lang="en-GB"/>
              <a:t>​​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99663" y="5791178"/>
            <a:ext cx="2459114" cy="685429"/>
          </a:xfrm>
        </p:spPr>
        <p:txBody>
          <a:bodyPr rtlCol="0"/>
          <a:lstStyle/>
          <a:p>
            <a:pPr rtl="0"/>
            <a:r>
              <a:rPr lang="en-GB"/>
              <a:t>08/06/2023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CFD0C-F34C-4CE2-2FCC-360D1D76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688863" cy="657882"/>
          </a:xfrm>
        </p:spPr>
        <p:txBody>
          <a:bodyPr/>
          <a:lstStyle/>
          <a:p>
            <a:r>
              <a:rPr lang="en-GB" dirty="0"/>
              <a:t>Cross-Adaptive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8CC54-3AC1-EC77-F216-6307B4A8A1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984865"/>
            <a:ext cx="5293260" cy="1408770"/>
          </a:xfrm>
        </p:spPr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en-GB" dirty="0">
                <a:solidFill>
                  <a:srgbClr val="58696B"/>
                </a:solidFill>
              </a:rPr>
              <a:t>Masking Identification &amp; Quantification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GB" dirty="0">
                <a:solidFill>
                  <a:srgbClr val="58696B"/>
                </a:solidFill>
              </a:rPr>
              <a:t>Acquiring Control Parameters of Each Track 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5454C-5106-C966-0507-CC213715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8/06/2023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3CF6F-DDA4-7D12-33F1-FF11FEFB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10</a:t>
            </a:fld>
            <a:endParaRPr lang="en-GB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738D177-6553-4CCC-92FA-B4BF659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9544" y="6356350"/>
            <a:ext cx="3152912" cy="365125"/>
          </a:xfrm>
        </p:spPr>
        <p:txBody>
          <a:bodyPr/>
          <a:lstStyle/>
          <a:p>
            <a:pPr algn="ctr"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THESIS Presentation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CE20DD76-02AC-0AE1-D177-C0D72E01BA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739" y="2393634"/>
                <a:ext cx="5151493" cy="3962715"/>
              </a:xfrm>
              <a:prstGeom prst="rect">
                <a:avLst/>
              </a:prstGeom>
              <a:ln>
                <a:noFill/>
              </a:ln>
            </p:spPr>
            <p:txBody>
              <a:bodyPr rtlCol="0" anchor="t"/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400" kern="1200" spc="1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2000" dirty="0">
                    <a:solidFill>
                      <a:schemeClr val="tx1"/>
                    </a:solidFill>
                  </a:rPr>
                  <a:t>4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600" spc="0" dirty="0">
                    <a:solidFill>
                      <a:schemeClr val="tx1"/>
                    </a:solidFill>
                    <a:latin typeface="Univers Light"/>
                  </a:rPr>
                  <a:t>Perform comparison between track pairs.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GB" sz="1600" spc="0" dirty="0">
                  <a:solidFill>
                    <a:schemeClr val="tx1"/>
                  </a:solidFill>
                  <a:latin typeface="Univers Light"/>
                </a:endParaRP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×(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−1)/2</m:t>
                    </m:r>
                  </m:oMath>
                </a14:m>
                <a:r>
                  <a:rPr lang="en-GB" sz="1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GB" sz="1600" spc="0" dirty="0">
                  <a:solidFill>
                    <a:schemeClr val="tx1"/>
                  </a:solidFill>
                  <a:latin typeface="Univers Light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GB" sz="1600" spc="0" dirty="0">
                  <a:solidFill>
                    <a:schemeClr val="tx1"/>
                  </a:solidFill>
                  <a:latin typeface="Univers Light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600" spc="0" dirty="0">
                    <a:solidFill>
                      <a:schemeClr val="tx1"/>
                    </a:solidFill>
                    <a:latin typeface="Univers Light"/>
                  </a:rPr>
                  <a:t>Localization of significant masking regions with thresholding.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GB" sz="1600" spc="0" dirty="0">
                  <a:solidFill>
                    <a:schemeClr val="tx1"/>
                  </a:solidFill>
                  <a:latin typeface="Univers Light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</m:t>
                      </m:r>
                      <m:sSub>
                        <m:sSubPr>
                          <m:ctrlPr>
                            <a:rPr lang="en-GB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i="1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)×</m:t>
                              </m:r>
                              <m:sSub>
                                <m:sSubPr>
                                  <m:ctrlPr>
                                    <a:rPr lang="en-GB" sz="2000" i="1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) </m:t>
                              </m:r>
                            </m:e>
                          </m:d>
                        </m:e>
                        <m:sup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600" spc="0" dirty="0">
                  <a:solidFill>
                    <a:schemeClr val="tx1"/>
                  </a:solidFill>
                  <a:latin typeface="Univers Light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Light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600" spc="0" dirty="0">
                    <a:solidFill>
                      <a:schemeClr val="tx1"/>
                    </a:solidFill>
                    <a:latin typeface="Univers Light"/>
                  </a:rPr>
                  <a:t>Identification and quantification of masking in significant regions.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1600" spc="0" dirty="0">
                  <a:solidFill>
                    <a:schemeClr val="tx1"/>
                  </a:solidFill>
                  <a:latin typeface="Univers Light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GB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GB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sub>
                      </m:sSub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Light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1600" spc="0" dirty="0">
                  <a:solidFill>
                    <a:srgbClr val="58696B"/>
                  </a:solidFill>
                  <a:latin typeface="Univers Light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8696B"/>
                  </a:solidFill>
                  <a:effectLst/>
                  <a:uLnTx/>
                  <a:uFillTx/>
                  <a:latin typeface="Univers Light"/>
                  <a:ea typeface="+mn-ea"/>
                  <a:cs typeface="+mn-cs"/>
                </a:endParaRPr>
              </a:p>
              <a:p>
                <a:pPr algn="ctr"/>
                <a:endParaRPr lang="en-GB" sz="2000" dirty="0">
                  <a:solidFill>
                    <a:srgbClr val="58696B"/>
                  </a:solidFill>
                </a:endParaRPr>
              </a:p>
            </p:txBody>
          </p:sp>
        </mc:Choice>
        <mc:Fallback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CE20DD76-02AC-0AE1-D177-C0D72E01B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39" y="2393634"/>
                <a:ext cx="5151493" cy="3962715"/>
              </a:xfrm>
              <a:prstGeom prst="rect">
                <a:avLst/>
              </a:prstGeom>
              <a:blipFill>
                <a:blip r:embed="rId2"/>
                <a:stretch>
                  <a:fillRect l="-4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5F22DA35-6396-FB1D-337F-96E74C77F4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7766" y="2393635"/>
                <a:ext cx="5151494" cy="3962714"/>
              </a:xfrm>
              <a:prstGeom prst="rect">
                <a:avLst/>
              </a:prstGeom>
              <a:ln>
                <a:noFill/>
              </a:ln>
            </p:spPr>
            <p:txBody>
              <a:bodyPr rtlCol="0" anchor="t"/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400" kern="1200" spc="1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2000" dirty="0"/>
                  <a:t>5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nivers Light"/>
                    <a:ea typeface="+mn-ea"/>
                    <a:cs typeface="+mn-cs"/>
                  </a:rPr>
                  <a:t>Deducting bandwidths (BW), centre frequencies (fc), quality </a:t>
                </a:r>
                <a:r>
                  <a:rPr lang="en-GB" sz="1600" spc="0" dirty="0">
                    <a:latin typeface="Univers Light"/>
                  </a:rPr>
                  <a:t>factor (Q), 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nivers Light"/>
                    <a:ea typeface="+mn-ea"/>
                    <a:cs typeface="+mn-cs"/>
                  </a:rPr>
                  <a:t>desired attenuation (G) and masker (ID). Storing all parameters accordingly.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nivers Light"/>
                    <a:ea typeface="+mn-ea"/>
                    <a:cs typeface="+mn-cs"/>
                  </a:rPr>
                  <a:t> </a:t>
                </a:r>
              </a:p>
              <a:p>
                <a:pPr algn="ctr">
                  <a:lnSpc>
                    <a:spcPct val="11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GB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𝑓𝑐</m:t>
                          </m:r>
                        </m:num>
                        <m:den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𝐵𝑊</m:t>
                          </m:r>
                        </m:den>
                      </m:f>
                    </m:oMath>
                  </m:oMathPara>
                </a14:m>
                <a:endParaRPr lang="en-GB" sz="16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=20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𝑙𝑜𝑔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10(</m:t>
                    </m:r>
                    <m:acc>
                      <m:accPr>
                        <m:chr m:val="̅"/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𝐴𝐵</m:t>
                                </m:r>
                              </m:sub>
                            </m:sSub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d>
                      </m:e>
                    </m:acc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GB" sz="1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	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nivers Light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nivers Light"/>
                    <a:ea typeface="+mn-ea"/>
                    <a:cs typeface="+mn-cs"/>
                  </a:rPr>
                  <a:t>Parameter filtering depending on track ID and sorting</a:t>
                </a:r>
                <a:r>
                  <a:rPr lang="en-GB" sz="1600" spc="0" dirty="0">
                    <a:latin typeface="Univers Light"/>
                  </a:rPr>
                  <a:t> depending on deducted attenuation levels.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GB" sz="1600" spc="0" dirty="0">
                  <a:latin typeface="Univers Light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Univers Light" panose="020B0403020202020204" pitchFamily="34" charset="0"/>
                  <a:buChar char="!"/>
                  <a:tabLst/>
                  <a:defRPr/>
                </a:pPr>
                <a:r>
                  <a:rPr lang="en-GB" sz="1600" spc="0" dirty="0">
                    <a:latin typeface="Univers Light"/>
                  </a:rPr>
                  <a:t>Enabling operator control of control parameters.</a:t>
                </a:r>
                <a:endParaRPr lang="en-GB" sz="2000" dirty="0">
                  <a:solidFill>
                    <a:srgbClr val="58696B"/>
                  </a:solidFill>
                </a:endParaRPr>
              </a:p>
            </p:txBody>
          </p:sp>
        </mc:Choice>
        <mc:Fallback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5F22DA35-6396-FB1D-337F-96E74C77F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766" y="2393635"/>
                <a:ext cx="5151494" cy="3962714"/>
              </a:xfrm>
              <a:prstGeom prst="rect">
                <a:avLst/>
              </a:prstGeom>
              <a:blipFill>
                <a:blip r:embed="rId3"/>
                <a:stretch>
                  <a:fillRect l="-7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D8D3FB-5B26-823C-23E1-339D8883E2B4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096000" y="2393635"/>
            <a:ext cx="0" cy="39627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5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CFD0C-F34C-4CE2-2FCC-360D1D76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688863" cy="657882"/>
          </a:xfrm>
        </p:spPr>
        <p:txBody>
          <a:bodyPr/>
          <a:lstStyle/>
          <a:p>
            <a:r>
              <a:rPr lang="en-GB" dirty="0"/>
              <a:t>Filter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8CC54-3AC1-EC77-F216-6307B4A8A13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6"/>
            </a:pPr>
            <a:r>
              <a:rPr lang="en-GB" dirty="0">
                <a:solidFill>
                  <a:srgbClr val="58696B"/>
                </a:solidFill>
              </a:rPr>
              <a:t>Multiband Parametric EQ Design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GB" dirty="0">
                <a:solidFill>
                  <a:srgbClr val="58696B"/>
                </a:solidFill>
              </a:rPr>
              <a:t>Applying Filter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5454C-5106-C966-0507-CC213715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8/06/2023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3CF6F-DDA4-7D12-33F1-FF11FEFB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11</a:t>
            </a:fld>
            <a:endParaRPr lang="en-GB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738D177-6553-4CCC-92FA-B4BF659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9544" y="6356350"/>
            <a:ext cx="3152912" cy="365125"/>
          </a:xfrm>
        </p:spPr>
        <p:txBody>
          <a:bodyPr/>
          <a:lstStyle/>
          <a:p>
            <a:pPr algn="ctr"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THESIS Presentation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51450D8-C5BB-92DF-E305-BA6F5B79A966}"/>
              </a:ext>
            </a:extLst>
          </p:cNvPr>
          <p:cNvSpPr txBox="1">
            <a:spLocks/>
          </p:cNvSpPr>
          <p:nvPr/>
        </p:nvSpPr>
        <p:spPr>
          <a:xfrm>
            <a:off x="802739" y="2393634"/>
            <a:ext cx="5151493" cy="3962715"/>
          </a:xfrm>
          <a:prstGeom prst="rect">
            <a:avLst/>
          </a:prstGeom>
          <a:ln>
            <a:noFill/>
          </a:ln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6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Utilize first six parameter data sets, if less than six, refer to default parameter values. Create cascaded filters.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600" spc="0" dirty="0">
              <a:latin typeface="Univers Light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FIR filters provide a quick solution but are complex to create, and are prone to loss of precision, quantization and dither.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600" spc="0" dirty="0">
              <a:latin typeface="Univers Light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IIR filters may lead to pre-echoes and ringing of transients, but they closely mimic analogue filters.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600" spc="0" dirty="0">
              <a:latin typeface="Univers Light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It is desired to have low-shelf filters, and Audio Toolbox’s inbuilt function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multibandParametricEQ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() provides a plausible cascaded low-shelf IIR filters.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2715349-7F47-3A98-05A9-2FDD047EEA0B}"/>
              </a:ext>
            </a:extLst>
          </p:cNvPr>
          <p:cNvSpPr txBox="1">
            <a:spLocks/>
          </p:cNvSpPr>
          <p:nvPr/>
        </p:nvSpPr>
        <p:spPr>
          <a:xfrm>
            <a:off x="6237766" y="2393635"/>
            <a:ext cx="5151494" cy="3962714"/>
          </a:xfrm>
          <a:prstGeom prst="rect">
            <a:avLst/>
          </a:prstGeom>
          <a:ln>
            <a:noFill/>
          </a:ln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spc="0" dirty="0">
                <a:latin typeface="Univers Light"/>
              </a:rPr>
              <a:t>C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ontrol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 parameters are deducted according to ERB bands with significant masking, where all magnitudes at the specific band are summed and averaged over significant times of masking.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Light"/>
                <a:ea typeface="+mn-ea"/>
                <a:cs typeface="+mn-cs"/>
              </a:rPr>
              <a:t>Calculated attenuation </a:t>
            </a:r>
            <a:r>
              <a:rPr lang="en-GB" sz="1600" spc="0" dirty="0">
                <a:latin typeface="Univers Light"/>
              </a:rPr>
              <a:t>might not be accurate as it is the overall sum of instances of masking. This may lead to neglecting of instances, where the role of the masker and </a:t>
            </a:r>
            <a:r>
              <a:rPr lang="en-GB" sz="1600" spc="0" dirty="0" err="1">
                <a:latin typeface="Univers Light"/>
              </a:rPr>
              <a:t>maskee</a:t>
            </a:r>
            <a:r>
              <a:rPr lang="en-GB" sz="1600" spc="0" dirty="0">
                <a:latin typeface="Univers Light"/>
              </a:rPr>
              <a:t> change.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600" spc="0" dirty="0">
              <a:latin typeface="Univers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spc="0" dirty="0">
                <a:latin typeface="Univers Light"/>
              </a:rPr>
              <a:t>The process is straightforward; thus, filtering can be applied directly to time-domain signal, saving computational complexity as ISTFT is unnecessary.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20D891-5CB9-2702-E679-8737EBA7166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096000" y="2393635"/>
            <a:ext cx="0" cy="39627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209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33161-B44D-1515-E9F3-CEB306CD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4CFF0-62A1-4C49-862C-C6D26FA3D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9544" y="6356350"/>
            <a:ext cx="3152912" cy="365125"/>
          </a:xfrm>
        </p:spPr>
        <p:txBody>
          <a:bodyPr/>
          <a:lstStyle/>
          <a:p>
            <a:pPr algn="ctr" rtl="0"/>
            <a:r>
              <a:rPr lang="en-GB" noProof="0" dirty="0"/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A541E-9C05-E57F-C00E-89FB9E51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12</a:t>
            </a:fld>
            <a:endParaRPr lang="en-GB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89D16-F69C-ECCF-393D-10BE3AB16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11900" y="3282849"/>
            <a:ext cx="5350010" cy="15372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Real Time Adaptation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Adaptive Gating &amp; General </a:t>
            </a:r>
            <a:r>
              <a:rPr lang="en-GB" sz="1600" dirty="0" err="1"/>
              <a:t>EQing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Spatial Maximization with Opposition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88A73E-8DB0-C2FA-BBAA-3E0A6BAB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Work</a:t>
            </a:r>
          </a:p>
        </p:txBody>
      </p:sp>
      <p:pic>
        <p:nvPicPr>
          <p:cNvPr id="14" name="Picture 13" descr="A picture containing night, reflection&#10;&#10;Description automatically generated">
            <a:extLst>
              <a:ext uri="{FF2B5EF4-FFF2-40B4-BE49-F238E27FC236}">
                <a16:creationId xmlns:a16="http://schemas.microsoft.com/office/drawing/2014/main" id="{F6A9D802-AB63-B255-2B93-C09EEB7182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2627062"/>
            <a:ext cx="5396163" cy="16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E162-492E-95BF-58F2-0CE75260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45D0-86C0-6D0F-1D71-A7BBC23F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FAD2-6FD4-A1A4-E7DF-1B3AEA2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11" name="Picture 10" descr="A picture containing darkness, blue, screenshot, space&#10;&#10;Description automatically generated">
            <a:extLst>
              <a:ext uri="{FF2B5EF4-FFF2-40B4-BE49-F238E27FC236}">
                <a16:creationId xmlns:a16="http://schemas.microsoft.com/office/drawing/2014/main" id="{17C16904-FABF-A934-91E8-B91312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468"/>
          <a:stretch/>
        </p:blipFill>
        <p:spPr>
          <a:xfrm>
            <a:off x="-13512" y="0"/>
            <a:ext cx="12205511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6F1B1-DA02-359E-9B60-80251D3995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34703" y="2327388"/>
            <a:ext cx="9322594" cy="2203224"/>
          </a:xfrm>
        </p:spPr>
        <p:txBody>
          <a:bodyPr anchor="ctr"/>
          <a:lstStyle/>
          <a:p>
            <a:pPr algn="ctr"/>
            <a:r>
              <a:rPr lang="en-GB" sz="5400" spc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QUESTIONS</a:t>
            </a:r>
            <a:endParaRPr lang="en-GB" spc="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itle 17">
            <a:extLst>
              <a:ext uri="{FF2B5EF4-FFF2-40B4-BE49-F238E27FC236}">
                <a16:creationId xmlns:a16="http://schemas.microsoft.com/office/drawing/2014/main" id="{C9CE03D3-350F-733F-3B7F-AEF695287373}"/>
              </a:ext>
            </a:extLst>
          </p:cNvPr>
          <p:cNvSpPr txBox="1">
            <a:spLocks/>
          </p:cNvSpPr>
          <p:nvPr/>
        </p:nvSpPr>
        <p:spPr>
          <a:xfrm>
            <a:off x="324962" y="0"/>
            <a:ext cx="11542076" cy="988485"/>
          </a:xfrm>
          <a:prstGeom prst="rect">
            <a:avLst/>
          </a:prstGeom>
        </p:spPr>
        <p:txBody>
          <a:bodyPr rtlCol="0" anchor="ctr"/>
          <a:lstStyle>
            <a:lvl1pPr algn="l" defTabSz="914400" rtl="0" eaLnBrk="1" latinLnBrk="0" hangingPunct="1">
              <a:lnSpc>
                <a:spcPct val="125000"/>
              </a:lnSpc>
              <a:spcBef>
                <a:spcPct val="0"/>
              </a:spcBef>
              <a:buNone/>
              <a:defRPr lang="en-US" sz="2400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US" sz="1400">
                <a:solidFill>
                  <a:schemeClr val="accent5">
                    <a:lumMod val="20000"/>
                    <a:lumOff val="80000"/>
                  </a:schemeClr>
                </a:solidFill>
              </a:rPr>
              <a:t>A Cross-Adaptive Multiband Parametric Equalization Technique to Minimize Masking in Multitrack Audio</a:t>
            </a:r>
            <a:endParaRPr lang="en-US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37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E162-492E-95BF-58F2-0CE75260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45D0-86C0-6D0F-1D71-A7BBC23F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FAD2-6FD4-A1A4-E7DF-1B3AEA2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11" name="Picture 10" descr="A picture containing darkness, blue, screenshot, space&#10;&#10;Description automatically generated">
            <a:extLst>
              <a:ext uri="{FF2B5EF4-FFF2-40B4-BE49-F238E27FC236}">
                <a16:creationId xmlns:a16="http://schemas.microsoft.com/office/drawing/2014/main" id="{17C16904-FABF-A934-91E8-B91312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468"/>
          <a:stretch/>
        </p:blipFill>
        <p:spPr>
          <a:xfrm>
            <a:off x="-13512" y="0"/>
            <a:ext cx="12205511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6F1B1-DA02-359E-9B60-80251D3995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27946" y="853736"/>
            <a:ext cx="9322594" cy="742383"/>
          </a:xfrm>
        </p:spPr>
        <p:txBody>
          <a:bodyPr anchor="ctr"/>
          <a:lstStyle/>
          <a:p>
            <a:pPr algn="ctr"/>
            <a:r>
              <a:rPr lang="en-GB" sz="3200" spc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TOOLS &amp; RESOURCES</a:t>
            </a:r>
            <a:endParaRPr lang="en-GB" sz="900" spc="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D2AE975-560B-17B1-7AA2-55BD8B38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62" y="0"/>
            <a:ext cx="11542076" cy="988485"/>
          </a:xfrm>
        </p:spPr>
        <p:txBody>
          <a:bodyPr rtlCol="0"/>
          <a:lstStyle/>
          <a:p>
            <a:pPr algn="ctr" rtl="0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Cross-Adaptive Multiband Parametric Equalization Technique to Minimize Masking in Multitrack Audio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87A610B-1496-4A7A-3B20-97D554F99389}"/>
              </a:ext>
            </a:extLst>
          </p:cNvPr>
          <p:cNvSpPr txBox="1">
            <a:spLocks/>
          </p:cNvSpPr>
          <p:nvPr/>
        </p:nvSpPr>
        <p:spPr>
          <a:xfrm>
            <a:off x="712381" y="1734440"/>
            <a:ext cx="10767238" cy="43776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CPU &amp; Testing Headphones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AMD Ryzen 7 6800HS Creator Edition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Beyerdynamic DT770 Pro 250-ohm  </a:t>
            </a:r>
            <a:endParaRPr lang="en-GB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SOFTWARE</a:t>
            </a:r>
          </a:p>
          <a:p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MATLAB</a:t>
            </a:r>
          </a:p>
          <a:p>
            <a:pPr marL="0" indent="0">
              <a:buNone/>
            </a:pPr>
            <a:r>
              <a:rPr lang="en-GB" sz="24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TEST DATA SOURCE</a:t>
            </a:r>
          </a:p>
          <a:p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Multitrack Database of Cambridge Music Technology -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Mixing Secrets For The Small Studio (Additional Resources)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PRIMARY SOURCE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Joshua D. Reiss (Centre for Digital Music at Queen Mary University of London)</a:t>
            </a:r>
          </a:p>
        </p:txBody>
      </p:sp>
    </p:spTree>
    <p:extLst>
      <p:ext uri="{BB962C8B-B14F-4D97-AF65-F5344CB8AC3E}">
        <p14:creationId xmlns:p14="http://schemas.microsoft.com/office/powerpoint/2010/main" val="136490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E162-492E-95BF-58F2-0CE75260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45D0-86C0-6D0F-1D71-A7BBC23F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FAD2-6FD4-A1A4-E7DF-1B3AEA2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11" name="Picture 10" descr="A picture containing darkness, blue, screenshot, space&#10;&#10;Description automatically generated">
            <a:extLst>
              <a:ext uri="{FF2B5EF4-FFF2-40B4-BE49-F238E27FC236}">
                <a16:creationId xmlns:a16="http://schemas.microsoft.com/office/drawing/2014/main" id="{17C16904-FABF-A934-91E8-B91312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468"/>
          <a:stretch/>
        </p:blipFill>
        <p:spPr>
          <a:xfrm>
            <a:off x="-13512" y="0"/>
            <a:ext cx="12205511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6F1B1-DA02-359E-9B60-80251D3995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27946" y="853736"/>
            <a:ext cx="9322594" cy="742383"/>
          </a:xfrm>
        </p:spPr>
        <p:txBody>
          <a:bodyPr anchor="ctr"/>
          <a:lstStyle/>
          <a:p>
            <a:pPr algn="ctr"/>
            <a:r>
              <a:rPr lang="en-GB" sz="3200" spc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PROJECT RISKS &amp; LIMITATIONS</a:t>
            </a:r>
            <a:endParaRPr lang="en-GB" sz="900" spc="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D2AE975-560B-17B1-7AA2-55BD8B38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62" y="0"/>
            <a:ext cx="11542076" cy="988485"/>
          </a:xfrm>
        </p:spPr>
        <p:txBody>
          <a:bodyPr rtlCol="0"/>
          <a:lstStyle/>
          <a:p>
            <a:pPr algn="ctr" rtl="0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Cross-Adaptive Multiband Parametric Equalization Technique to Minimize Masking in Multitrack Audio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A38CA6E-82A4-C2A7-02B0-EBCCB3C1742A}"/>
              </a:ext>
            </a:extLst>
          </p:cNvPr>
          <p:cNvSpPr txBox="1">
            <a:spLocks/>
          </p:cNvSpPr>
          <p:nvPr/>
        </p:nvSpPr>
        <p:spPr>
          <a:xfrm>
            <a:off x="712381" y="1734440"/>
            <a:ext cx="10767238" cy="43776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Potential overload of CPU that can result with software crashing (some artists may not have access to high-powered CPUs) – Memory Loss Concerns. 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Time taken to process multitrack (some CPUs can take hours) – Heating Concerns.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Lack of high-quality multitrack datasets and academical articles that are publicly available – Limitations on Information, Data and Testing.</a:t>
            </a:r>
          </a:p>
        </p:txBody>
      </p:sp>
    </p:spTree>
    <p:extLst>
      <p:ext uri="{BB962C8B-B14F-4D97-AF65-F5344CB8AC3E}">
        <p14:creationId xmlns:p14="http://schemas.microsoft.com/office/powerpoint/2010/main" val="283383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E162-492E-95BF-58F2-0CE75260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45D0-86C0-6D0F-1D71-A7BBC23F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FAD2-6FD4-A1A4-E7DF-1B3AEA2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11" name="Picture 10" descr="A picture containing darkness, blue, screenshot, space&#10;&#10;Description automatically generated">
            <a:extLst>
              <a:ext uri="{FF2B5EF4-FFF2-40B4-BE49-F238E27FC236}">
                <a16:creationId xmlns:a16="http://schemas.microsoft.com/office/drawing/2014/main" id="{17C16904-FABF-A934-91E8-B91312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468"/>
          <a:stretch/>
        </p:blipFill>
        <p:spPr>
          <a:xfrm>
            <a:off x="-13512" y="0"/>
            <a:ext cx="12205511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6F1B1-DA02-359E-9B60-80251D3995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27946" y="853736"/>
            <a:ext cx="9322594" cy="742383"/>
          </a:xfrm>
        </p:spPr>
        <p:txBody>
          <a:bodyPr anchor="ctr"/>
          <a:lstStyle/>
          <a:p>
            <a:pPr algn="ctr"/>
            <a:r>
              <a:rPr lang="en-GB" sz="3200" spc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CHALLENGES FACED</a:t>
            </a:r>
            <a:endParaRPr lang="en-GB" sz="900" spc="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D2AE975-560B-17B1-7AA2-55BD8B38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62" y="0"/>
            <a:ext cx="11542076" cy="988485"/>
          </a:xfrm>
        </p:spPr>
        <p:txBody>
          <a:bodyPr rtlCol="0"/>
          <a:lstStyle/>
          <a:p>
            <a:pPr algn="ctr" rtl="0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Cross-Adaptive Multiband Parametric Equalization Technique to Minimize Masking in Multitrack Audio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E466817-5E3B-825D-7204-A251BEFE5FA2}"/>
              </a:ext>
            </a:extLst>
          </p:cNvPr>
          <p:cNvSpPr txBox="1">
            <a:spLocks/>
          </p:cNvSpPr>
          <p:nvPr/>
        </p:nvSpPr>
        <p:spPr>
          <a:xfrm>
            <a:off x="712381" y="1734440"/>
            <a:ext cx="10767238" cy="43776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Opposition panning methodology was the initial approach, and this method required a more complex process. For example, phase of signals became a concern and inter-channel correlation (similarity index) was essential to decide on opposition. 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Deciding on Short Time Fourier Transform and ERB Filter Bank parameters had to be adjusted during the development, which lead to repetitive testing. 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Establishing cross-adaptive algorithm and storing the values took longer than anticipated. 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Was unable to extract time-varying masking functions specific to track pairs. 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Timing problems due to poor planning of academic terms.  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Not enough time to establish user interface (semi-autonomous nature)</a:t>
            </a:r>
          </a:p>
        </p:txBody>
      </p:sp>
    </p:spTree>
    <p:extLst>
      <p:ext uri="{BB962C8B-B14F-4D97-AF65-F5344CB8AC3E}">
        <p14:creationId xmlns:p14="http://schemas.microsoft.com/office/powerpoint/2010/main" val="269624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E162-492E-95BF-58F2-0CE75260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45D0-86C0-6D0F-1D71-A7BBC23F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FAD2-6FD4-A1A4-E7DF-1B3AEA2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11" name="Picture 10" descr="A picture containing darkness, blue, screenshot, space&#10;&#10;Description automatically generated">
            <a:extLst>
              <a:ext uri="{FF2B5EF4-FFF2-40B4-BE49-F238E27FC236}">
                <a16:creationId xmlns:a16="http://schemas.microsoft.com/office/drawing/2014/main" id="{17C16904-FABF-A934-91E8-B91312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468"/>
          <a:stretch/>
        </p:blipFill>
        <p:spPr>
          <a:xfrm>
            <a:off x="-13512" y="0"/>
            <a:ext cx="12205511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6F1B1-DA02-359E-9B60-80251D3995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27946" y="853736"/>
            <a:ext cx="9322594" cy="742383"/>
          </a:xfrm>
        </p:spPr>
        <p:txBody>
          <a:bodyPr anchor="ctr"/>
          <a:lstStyle/>
          <a:p>
            <a:pPr algn="ctr"/>
            <a:r>
              <a:rPr lang="en-GB" sz="3200" spc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CONVOLUTION &amp; CORRELATION</a:t>
            </a:r>
            <a:endParaRPr lang="en-GB" sz="900" spc="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D2AE975-560B-17B1-7AA2-55BD8B38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62" y="0"/>
            <a:ext cx="11542076" cy="988485"/>
          </a:xfrm>
        </p:spPr>
        <p:txBody>
          <a:bodyPr rtlCol="0"/>
          <a:lstStyle/>
          <a:p>
            <a:pPr algn="ctr" rtl="0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Cross-Adaptive Multiband Parametric Equalization Technique to Minimize Masking in Multitrack Audio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C952078C-C442-B851-2359-B20E61C69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381" y="1734440"/>
                <a:ext cx="10767238" cy="43776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algn="just"/>
                <a:r>
                  <a:rPr lang="en-US" sz="2400" b="1" u="sng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Convolution: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Most used with the impulse response of a system to show how a signal is modified by passing through that system. The convolution of two signals in time is equal to the multiplication of their spectra. </a:t>
                </a:r>
              </a:p>
              <a:p>
                <a:pPr marL="0" indent="0" algn="just">
                  <a:buNone/>
                </a:pPr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𝐷𝐹𝑇</m:t>
                      </m:r>
                      <m:d>
                        <m:dPr>
                          <m:ctrlPr>
                            <a:rPr lang="en-GB" sz="2400" i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⊛</m:t>
                          </m:r>
                          <m:r>
                            <a:rPr lang="en-GB" sz="2400" i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400" i="1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GB" sz="24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GB" sz="24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240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GB" sz="240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2400" b="1" u="sng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u="sng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algn="just"/>
                <a:r>
                  <a:rPr lang="en-US" sz="2400" b="1" u="sng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Correlation: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Correlation is a measure of how similar two signals are - are the signals the same shape in the same time period?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Inter-Channel Correlation – Similarity Index [5]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Track Subgrouping </a:t>
                </a:r>
              </a:p>
            </p:txBody>
          </p:sp>
        </mc:Choice>
        <mc:Fallback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C952078C-C442-B851-2359-B20E61C69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1" y="1734440"/>
                <a:ext cx="10767238" cy="4377604"/>
              </a:xfrm>
              <a:prstGeom prst="rect">
                <a:avLst/>
              </a:prstGeom>
              <a:blipFill>
                <a:blip r:embed="rId5"/>
                <a:stretch>
                  <a:fillRect l="-793" r="-849" b="-22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20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E162-492E-95BF-58F2-0CE75260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45D0-86C0-6D0F-1D71-A7BBC23F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FAD2-6FD4-A1A4-E7DF-1B3AEA2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11" name="Picture 10" descr="A picture containing darkness, blue, screenshot, space&#10;&#10;Description automatically generated">
            <a:extLst>
              <a:ext uri="{FF2B5EF4-FFF2-40B4-BE49-F238E27FC236}">
                <a16:creationId xmlns:a16="http://schemas.microsoft.com/office/drawing/2014/main" id="{17C16904-FABF-A934-91E8-B91312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468"/>
          <a:stretch/>
        </p:blipFill>
        <p:spPr>
          <a:xfrm>
            <a:off x="-13512" y="0"/>
            <a:ext cx="12205511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6F1B1-DA02-359E-9B60-80251D3995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27946" y="853736"/>
            <a:ext cx="9322594" cy="742383"/>
          </a:xfrm>
        </p:spPr>
        <p:txBody>
          <a:bodyPr anchor="ctr"/>
          <a:lstStyle/>
          <a:p>
            <a:pPr algn="ctr"/>
            <a:r>
              <a:rPr lang="en-GB" sz="3200" spc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ADDITIONAL</a:t>
            </a:r>
            <a:endParaRPr lang="en-GB" sz="900" spc="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D2AE975-560B-17B1-7AA2-55BD8B38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62" y="0"/>
            <a:ext cx="11542076" cy="988485"/>
          </a:xfrm>
        </p:spPr>
        <p:txBody>
          <a:bodyPr rtlCol="0"/>
          <a:lstStyle/>
          <a:p>
            <a:pPr algn="ctr" rtl="0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Cross-Adaptive Multiband Parametric Equalization Technique to Minimize Masking in Multitrack Audio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6723E-B72C-2B8D-80CF-72AA256A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72" y="1693787"/>
            <a:ext cx="4246245" cy="33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C6316-9C90-9ABF-8B46-CC0278A58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673" y="1689025"/>
            <a:ext cx="5257800" cy="3359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E108D6-A01E-6F3B-4750-B8B9F47F0FE5}"/>
              </a:ext>
            </a:extLst>
          </p:cNvPr>
          <p:cNvSpPr txBox="1"/>
          <p:nvPr/>
        </p:nvSpPr>
        <p:spPr>
          <a:xfrm>
            <a:off x="949842" y="5231219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ERB bandwidth against band number [3]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C700C-089A-B606-D10D-C66AA66169EC}"/>
              </a:ext>
            </a:extLst>
          </p:cNvPr>
          <p:cNvSpPr txBox="1"/>
          <p:nvPr/>
        </p:nvSpPr>
        <p:spPr>
          <a:xfrm>
            <a:off x="6225674" y="523121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Variation of Track Length Against Process Time with Increasing Number of Tracks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92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E162-492E-95BF-58F2-0CE75260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8/06/2023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45D0-86C0-6D0F-1D71-A7BBC23F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FAD2-6FD4-A1A4-E7DF-1B3AEA2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11" name="Picture 10" descr="A picture containing darkness, blue, screenshot, space&#10;&#10;Description automatically generated">
            <a:extLst>
              <a:ext uri="{FF2B5EF4-FFF2-40B4-BE49-F238E27FC236}">
                <a16:creationId xmlns:a16="http://schemas.microsoft.com/office/drawing/2014/main" id="{17C16904-FABF-A934-91E8-B91312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468"/>
          <a:stretch/>
        </p:blipFill>
        <p:spPr>
          <a:xfrm>
            <a:off x="-13512" y="0"/>
            <a:ext cx="12205511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6F1B1-DA02-359E-9B60-80251D3995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27946" y="853736"/>
            <a:ext cx="9322594" cy="742383"/>
          </a:xfrm>
        </p:spPr>
        <p:txBody>
          <a:bodyPr anchor="ctr"/>
          <a:lstStyle/>
          <a:p>
            <a:pPr algn="ctr"/>
            <a:r>
              <a:rPr lang="en-GB" sz="3200" spc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REFERENCES</a:t>
            </a:r>
            <a:endParaRPr lang="en-GB" sz="900" spc="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7D2AE975-560B-17B1-7AA2-55BD8B38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62" y="0"/>
            <a:ext cx="11542076" cy="988485"/>
          </a:xfrm>
        </p:spPr>
        <p:txBody>
          <a:bodyPr rtlCol="0"/>
          <a:lstStyle/>
          <a:p>
            <a:pPr algn="ctr" rtl="0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Cross-Adaptive Multiband Parametric Equalization Technique to Minimize Masking in Multitrack Audio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87A610B-1496-4A7A-3B20-97D554F99389}"/>
              </a:ext>
            </a:extLst>
          </p:cNvPr>
          <p:cNvSpPr txBox="1">
            <a:spLocks/>
          </p:cNvSpPr>
          <p:nvPr/>
        </p:nvSpPr>
        <p:spPr>
          <a:xfrm>
            <a:off x="712381" y="1734440"/>
            <a:ext cx="10767238" cy="437760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Cofer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B. H. (2019). "An Analysis of Perceptual Masking between Stems in Manually-Mixed Multitrack Audio using a Cross-Analytic Loudness Model." Master of Science in Audio Engineering (MSAE) thesis, Belmont University, Nashville, TN. 4. https://repository.belmont.edu/msaetheses/4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J.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Herre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and S. Dick, “Psychoacoustic Models for Perceptual Audio Coding—A Tutorial Review,” Applied Sciences, vol. 9, no. 14, p. 2854, Jul. 2019,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doi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10.3390/app9142854.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S. Vega and J.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Janer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“QUANTIFYING MASKING IN MULTI-TRACK RECORDINGS,” in Proceedings of SMC Conference , Barcelona, Spain, 2010, pp. 1–8.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S. Vega Lopez, “Content-based Processing for Masking Minimization in Multi-track Recordings,” PDF,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Universitat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Pompeu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Fabra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2010.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C. 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Avendano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and  J.   Jot, "A Frequency-Domain Approach to Multichannel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Upmix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," J. Audio Eng. Soc., vol. 52, no. 7/8, pp. 740-749, (2004 July.).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doi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161594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150A3-6AD5-FFDB-C4BC-7B8553B47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/>
              <a:t>8/06/2023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41130-FD96-9288-A96C-21ABA743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B3296-2BD4-459A-D126-1E762A555C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3" y="2051170"/>
            <a:ext cx="2743200" cy="3797427"/>
          </a:xfrm>
        </p:spPr>
        <p:txBody>
          <a:bodyPr/>
          <a:lstStyle/>
          <a:p>
            <a:pPr rtl="0"/>
            <a:r>
              <a:rPr lang="en-GB" dirty="0"/>
              <a:t>The Problem</a:t>
            </a:r>
          </a:p>
          <a:p>
            <a:pPr rtl="0"/>
            <a:r>
              <a:rPr lang="en-GB" dirty="0"/>
              <a:t>A Brief Background​</a:t>
            </a:r>
          </a:p>
          <a:p>
            <a:pPr rtl="0"/>
            <a:r>
              <a:rPr lang="en-GB" dirty="0"/>
              <a:t>Proposed Solution</a:t>
            </a:r>
          </a:p>
          <a:p>
            <a:pPr rtl="0"/>
            <a:r>
              <a:rPr lang="en-GB" dirty="0"/>
              <a:t>Feature Extraction</a:t>
            </a:r>
          </a:p>
          <a:p>
            <a:pPr rtl="0"/>
            <a:r>
              <a:rPr lang="en-GB" dirty="0"/>
              <a:t>Cross-Adaptive Analysis</a:t>
            </a:r>
          </a:p>
          <a:p>
            <a:pPr rtl="0"/>
            <a:r>
              <a:rPr lang="en-GB" dirty="0"/>
              <a:t>Filter Design </a:t>
            </a:r>
          </a:p>
          <a:p>
            <a:pPr rtl="0"/>
            <a:r>
              <a:rPr lang="en-GB" dirty="0"/>
              <a:t>Future Work </a:t>
            </a:r>
          </a:p>
          <a:p>
            <a:pPr rtl="0"/>
            <a:r>
              <a:rPr lang="en-GB" dirty="0"/>
              <a:t>Questions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123A61-41F6-BEF1-20F9-30115464B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pic>
        <p:nvPicPr>
          <p:cNvPr id="9" name="Picture 8" descr="Retro black microphone">
            <a:extLst>
              <a:ext uri="{FF2B5EF4-FFF2-40B4-BE49-F238E27FC236}">
                <a16:creationId xmlns:a16="http://schemas.microsoft.com/office/drawing/2014/main" id="{53D971FB-4C07-9038-E7E7-7B3130108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0485" r="31621"/>
          <a:stretch/>
        </p:blipFill>
        <p:spPr>
          <a:xfrm>
            <a:off x="7635834" y="0"/>
            <a:ext cx="4556165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18CF2E-23D5-E29E-A3C0-3C221F9CA8AA}"/>
              </a:ext>
            </a:extLst>
          </p:cNvPr>
          <p:cNvCxnSpPr>
            <a:cxnSpLocks/>
          </p:cNvCxnSpPr>
          <p:nvPr/>
        </p:nvCxnSpPr>
        <p:spPr>
          <a:xfrm>
            <a:off x="3581406" y="2570062"/>
            <a:ext cx="837037" cy="0"/>
          </a:xfrm>
          <a:prstGeom prst="line">
            <a:avLst/>
          </a:prstGeom>
          <a:ln>
            <a:solidFill>
              <a:srgbClr val="58696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00A69D-00B0-8F43-A06A-5E438358D63E}"/>
              </a:ext>
            </a:extLst>
          </p:cNvPr>
          <p:cNvSpPr txBox="1"/>
          <p:nvPr/>
        </p:nvSpPr>
        <p:spPr>
          <a:xfrm>
            <a:off x="4418448" y="1914644"/>
            <a:ext cx="3217385" cy="14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200" dirty="0"/>
              <a:t>Psychoacoustics and Audio Coding</a:t>
            </a:r>
          </a:p>
          <a:p>
            <a:pPr marL="285750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200" dirty="0"/>
              <a:t>Auditory Masking, Auditory Filter Banks &amp; Excitation Patterns</a:t>
            </a:r>
          </a:p>
          <a:p>
            <a:pPr marL="285750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200" dirty="0"/>
              <a:t>State-of-The-Art Technologies</a:t>
            </a:r>
          </a:p>
          <a:p>
            <a:pPr marL="285750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200" dirty="0"/>
              <a:t>Commonly Adapted Digital Audio FXs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CCB9DE-C348-A9F6-A350-DA6A07BCC568}"/>
              </a:ext>
            </a:extLst>
          </p:cNvPr>
          <p:cNvCxnSpPr>
            <a:cxnSpLocks/>
          </p:cNvCxnSpPr>
          <p:nvPr/>
        </p:nvCxnSpPr>
        <p:spPr>
          <a:xfrm>
            <a:off x="4418443" y="2051170"/>
            <a:ext cx="0" cy="1202669"/>
          </a:xfrm>
          <a:prstGeom prst="line">
            <a:avLst/>
          </a:prstGeom>
          <a:ln>
            <a:solidFill>
              <a:srgbClr val="58696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2930F9FC-C9E3-9A08-2C40-D1E4A54D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/>
            <a:r>
              <a:rPr lang="en-GB" dirty="0"/>
              <a:t>THESIS</a:t>
            </a:r>
            <a:r>
              <a:rPr lang="en-GB" noProof="0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9651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9B901-E4EA-F66A-7BDA-176766EE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AFFD-FD58-1311-61B4-FD53C7E1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rgbClr val="58696B"/>
                </a:solidFill>
              </a:rPr>
              <a:t>8/06/2023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39FB3-B6DA-D38F-A046-3784D79D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/>
              <a:t>THESIS</a:t>
            </a:r>
            <a:r>
              <a:rPr lang="en-GB" noProof="0" dirty="0"/>
              <a:t>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917B3-2162-CD8D-AB12-FFD07630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3</a:t>
            </a:fld>
            <a:endParaRPr lang="en-GB" noProof="0"/>
          </a:p>
        </p:txBody>
      </p:sp>
      <p:pic>
        <p:nvPicPr>
          <p:cNvPr id="15" name="Graphic 14" descr="Money with solid fill">
            <a:extLst>
              <a:ext uri="{FF2B5EF4-FFF2-40B4-BE49-F238E27FC236}">
                <a16:creationId xmlns:a16="http://schemas.microsoft.com/office/drawing/2014/main" id="{3D24ABF7-F534-265A-5247-E891FE689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4552" y="3324455"/>
            <a:ext cx="914400" cy="914400"/>
          </a:xfrm>
          <a:prstGeom prst="rect">
            <a:avLst/>
          </a:prstGeom>
        </p:spPr>
      </p:pic>
      <p:pic>
        <p:nvPicPr>
          <p:cNvPr id="17" name="Graphic 16" descr="Disk jockey female with solid fill">
            <a:extLst>
              <a:ext uri="{FF2B5EF4-FFF2-40B4-BE49-F238E27FC236}">
                <a16:creationId xmlns:a16="http://schemas.microsoft.com/office/drawing/2014/main" id="{0B470861-8997-0ED1-D3A8-3B693A4A9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2969" y="3336425"/>
            <a:ext cx="914400" cy="914400"/>
          </a:xfrm>
          <a:prstGeom prst="rect">
            <a:avLst/>
          </a:prstGeom>
        </p:spPr>
      </p:pic>
      <p:pic>
        <p:nvPicPr>
          <p:cNvPr id="19" name="Graphic 18" descr="Disk jockey female outline">
            <a:extLst>
              <a:ext uri="{FF2B5EF4-FFF2-40B4-BE49-F238E27FC236}">
                <a16:creationId xmlns:a16="http://schemas.microsoft.com/office/drawing/2014/main" id="{FA7C9967-B698-EEEF-94CF-E4EC8B278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7369" y="3336425"/>
            <a:ext cx="914400" cy="914400"/>
          </a:xfrm>
          <a:prstGeom prst="rect">
            <a:avLst/>
          </a:prstGeom>
        </p:spPr>
      </p:pic>
      <p:pic>
        <p:nvPicPr>
          <p:cNvPr id="21" name="Graphic 20" descr="Disk jockey male with solid fill">
            <a:extLst>
              <a:ext uri="{FF2B5EF4-FFF2-40B4-BE49-F238E27FC236}">
                <a16:creationId xmlns:a16="http://schemas.microsoft.com/office/drawing/2014/main" id="{27EF3B5B-11CD-AC4C-35BC-CAD44DF5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7369" y="4345454"/>
            <a:ext cx="914400" cy="914400"/>
          </a:xfrm>
          <a:prstGeom prst="rect">
            <a:avLst/>
          </a:prstGeom>
        </p:spPr>
      </p:pic>
      <p:pic>
        <p:nvPicPr>
          <p:cNvPr id="23" name="Graphic 22" descr="Disk jockey male outline">
            <a:extLst>
              <a:ext uri="{FF2B5EF4-FFF2-40B4-BE49-F238E27FC236}">
                <a16:creationId xmlns:a16="http://schemas.microsoft.com/office/drawing/2014/main" id="{F7CB308C-547C-1E2E-DDF7-92A8A3A3C3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3061" y="4345454"/>
            <a:ext cx="914400" cy="914400"/>
          </a:xfrm>
          <a:prstGeom prst="rect">
            <a:avLst/>
          </a:prstGeom>
        </p:spPr>
      </p:pic>
      <p:pic>
        <p:nvPicPr>
          <p:cNvPr id="40" name="Content Placeholder 39" descr="Stage with equipment">
            <a:extLst>
              <a:ext uri="{FF2B5EF4-FFF2-40B4-BE49-F238E27FC236}">
                <a16:creationId xmlns:a16="http://schemas.microsoft.com/office/drawing/2014/main" id="{AE19F6F8-A85E-18D0-2386-2E74A5FCF92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3850" y="3370642"/>
            <a:ext cx="3247696" cy="1826829"/>
          </a:xfrm>
        </p:spPr>
      </p:pic>
      <p:pic>
        <p:nvPicPr>
          <p:cNvPr id="33" name="Graphic 32" descr="Dancing with solid fill">
            <a:extLst>
              <a:ext uri="{FF2B5EF4-FFF2-40B4-BE49-F238E27FC236}">
                <a16:creationId xmlns:a16="http://schemas.microsoft.com/office/drawing/2014/main" id="{D56AB915-6B39-B648-0A83-A48A392BFC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22085" y="3970787"/>
            <a:ext cx="811226" cy="811226"/>
          </a:xfrm>
          <a:prstGeom prst="rect">
            <a:avLst/>
          </a:prstGeom>
        </p:spPr>
      </p:pic>
      <p:pic>
        <p:nvPicPr>
          <p:cNvPr id="42" name="Graphic 41" descr="Dance with solid fill">
            <a:extLst>
              <a:ext uri="{FF2B5EF4-FFF2-40B4-BE49-F238E27FC236}">
                <a16:creationId xmlns:a16="http://schemas.microsoft.com/office/drawing/2014/main" id="{0CED9449-7095-BF3B-1931-34BD555D13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68002" y="4582504"/>
            <a:ext cx="914400" cy="914400"/>
          </a:xfrm>
          <a:prstGeom prst="rect">
            <a:avLst/>
          </a:prstGeom>
        </p:spPr>
      </p:pic>
      <p:pic>
        <p:nvPicPr>
          <p:cNvPr id="43" name="Graphic 42" descr="Dance with solid fill">
            <a:extLst>
              <a:ext uri="{FF2B5EF4-FFF2-40B4-BE49-F238E27FC236}">
                <a16:creationId xmlns:a16="http://schemas.microsoft.com/office/drawing/2014/main" id="{59FC5007-0440-53CD-2953-4EEE361F32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425050" y="4678897"/>
            <a:ext cx="914400" cy="914400"/>
          </a:xfrm>
          <a:prstGeom prst="rect">
            <a:avLst/>
          </a:prstGeom>
        </p:spPr>
      </p:pic>
      <p:pic>
        <p:nvPicPr>
          <p:cNvPr id="44" name="Graphic 43" descr="Dance with solid fill">
            <a:extLst>
              <a:ext uri="{FF2B5EF4-FFF2-40B4-BE49-F238E27FC236}">
                <a16:creationId xmlns:a16="http://schemas.microsoft.com/office/drawing/2014/main" id="{71B66D27-2965-68FC-5715-FFA90DE94B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24393" y="4934852"/>
            <a:ext cx="914400" cy="914400"/>
          </a:xfrm>
          <a:prstGeom prst="rect">
            <a:avLst/>
          </a:prstGeom>
        </p:spPr>
      </p:pic>
      <p:pic>
        <p:nvPicPr>
          <p:cNvPr id="45" name="Graphic 44" descr="Dance with solid fill">
            <a:extLst>
              <a:ext uri="{FF2B5EF4-FFF2-40B4-BE49-F238E27FC236}">
                <a16:creationId xmlns:a16="http://schemas.microsoft.com/office/drawing/2014/main" id="{716D3F81-54A1-E264-A687-9F5A6A6DAA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96711" y="4794864"/>
            <a:ext cx="914400" cy="914400"/>
          </a:xfrm>
          <a:prstGeom prst="rect">
            <a:avLst/>
          </a:prstGeom>
        </p:spPr>
      </p:pic>
      <p:pic>
        <p:nvPicPr>
          <p:cNvPr id="47" name="Graphic 46" descr="Dance with solid fill">
            <a:extLst>
              <a:ext uri="{FF2B5EF4-FFF2-40B4-BE49-F238E27FC236}">
                <a16:creationId xmlns:a16="http://schemas.microsoft.com/office/drawing/2014/main" id="{5A9822E2-DD33-62EC-1214-F573FFFA2C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153635" y="4987766"/>
            <a:ext cx="914400" cy="914400"/>
          </a:xfrm>
          <a:prstGeom prst="rect">
            <a:avLst/>
          </a:prstGeom>
        </p:spPr>
      </p:pic>
      <p:pic>
        <p:nvPicPr>
          <p:cNvPr id="51" name="Graphic 50" descr="Dollar with solid fill">
            <a:extLst>
              <a:ext uri="{FF2B5EF4-FFF2-40B4-BE49-F238E27FC236}">
                <a16:creationId xmlns:a16="http://schemas.microsoft.com/office/drawing/2014/main" id="{E2392037-7292-7187-0E0F-3DBD184CA0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34552" y="4283829"/>
            <a:ext cx="914400" cy="914400"/>
          </a:xfrm>
          <a:prstGeom prst="rect">
            <a:avLst/>
          </a:prstGeom>
        </p:spPr>
      </p:pic>
      <p:pic>
        <p:nvPicPr>
          <p:cNvPr id="53" name="Graphic 52" descr="Pound with solid fill">
            <a:extLst>
              <a:ext uri="{FF2B5EF4-FFF2-40B4-BE49-F238E27FC236}">
                <a16:creationId xmlns:a16="http://schemas.microsoft.com/office/drawing/2014/main" id="{FB61B6E0-9255-5BC1-F97C-CF29531C48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68609" y="3324455"/>
            <a:ext cx="914400" cy="914400"/>
          </a:xfrm>
          <a:prstGeom prst="rect">
            <a:avLst/>
          </a:prstGeom>
        </p:spPr>
      </p:pic>
      <p:pic>
        <p:nvPicPr>
          <p:cNvPr id="55" name="Graphic 54" descr="Coins with solid fill">
            <a:extLst>
              <a:ext uri="{FF2B5EF4-FFF2-40B4-BE49-F238E27FC236}">
                <a16:creationId xmlns:a16="http://schemas.microsoft.com/office/drawing/2014/main" id="{3DABF693-56F4-9713-E39B-7DAB7AFCEB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68609" y="4280055"/>
            <a:ext cx="914400" cy="9144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A613A5B-8825-7A1F-3E82-5482398FF0A5}"/>
              </a:ext>
            </a:extLst>
          </p:cNvPr>
          <p:cNvSpPr txBox="1"/>
          <p:nvPr/>
        </p:nvSpPr>
        <p:spPr>
          <a:xfrm>
            <a:off x="4677053" y="2286078"/>
            <a:ext cx="2780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GB" sz="1400" dirty="0"/>
              <a:t>Independent Artists with No Technical Knowledge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400" dirty="0"/>
              <a:t>Professional Audio Engineers Facing Pressure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520B82-2468-4590-E883-0B484B9106B6}"/>
              </a:ext>
            </a:extLst>
          </p:cNvPr>
          <p:cNvSpPr txBox="1"/>
          <p:nvPr/>
        </p:nvSpPr>
        <p:spPr>
          <a:xfrm>
            <a:off x="8093707" y="2439965"/>
            <a:ext cx="334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Expensive Hardware Products and Software Tools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BD610BC-E8A3-4892-E9BE-799AD96B62B2}"/>
              </a:ext>
            </a:extLst>
          </p:cNvPr>
          <p:cNvSpPr txBox="1"/>
          <p:nvPr/>
        </p:nvSpPr>
        <p:spPr>
          <a:xfrm>
            <a:off x="1037382" y="2443872"/>
            <a:ext cx="278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Issues Regarding Live Venue Sound Quality</a:t>
            </a:r>
          </a:p>
        </p:txBody>
      </p:sp>
    </p:spTree>
    <p:extLst>
      <p:ext uri="{BB962C8B-B14F-4D97-AF65-F5344CB8AC3E}">
        <p14:creationId xmlns:p14="http://schemas.microsoft.com/office/powerpoint/2010/main" val="311734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1F7B-10CC-022A-3AE1-CD9F9D0D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3134188" cy="657882"/>
          </a:xfrm>
        </p:spPr>
        <p:txBody>
          <a:bodyPr/>
          <a:lstStyle/>
          <a:p>
            <a:r>
              <a:rPr lang="en-GB" dirty="0"/>
              <a:t>A Brief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643EA-372A-9814-D154-707BDA8A8E0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1075509"/>
            <a:ext cx="6243956" cy="1408770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GB" b="1" dirty="0">
                <a:solidFill>
                  <a:srgbClr val="58696B"/>
                </a:solidFill>
              </a:rPr>
              <a:t>Psychoacoustics and Audio Coding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Auditory Masking, Auditory Filter Banks &amp; Excitation Patterns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State-of-The-Art </a:t>
            </a:r>
            <a:r>
              <a:rPr lang="en-US" sz="1400" dirty="0">
                <a:solidFill>
                  <a:srgbClr val="58696B"/>
                </a:solidFill>
              </a:rPr>
              <a:t>Technologies</a:t>
            </a:r>
            <a:endParaRPr lang="en-GB" dirty="0">
              <a:solidFill>
                <a:srgbClr val="58696B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Commonly Adapted Digital Audio Effects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82237-EAA1-1F0E-3959-F60D5627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rgbClr val="58696B"/>
                </a:solidFill>
              </a:rPr>
              <a:t>8/06/2023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7BA27-6D48-3202-A126-4DE0284D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/>
              <a:t>THESIS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76394-CFE5-3705-6AE1-33D882DA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4</a:t>
            </a:fld>
            <a:endParaRPr lang="en-GB" noProof="0"/>
          </a:p>
        </p:txBody>
      </p:sp>
      <p:pic>
        <p:nvPicPr>
          <p:cNvPr id="10" name="Picture 9" descr="A diagram of a data flow">
            <a:extLst>
              <a:ext uri="{FF2B5EF4-FFF2-40B4-BE49-F238E27FC236}">
                <a16:creationId xmlns:a16="http://schemas.microsoft.com/office/drawing/2014/main" id="{F53DEB39-306B-71EF-88D1-4996557A51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10200" r="13537" b="3439"/>
          <a:stretch/>
        </p:blipFill>
        <p:spPr>
          <a:xfrm>
            <a:off x="6096000" y="3429000"/>
            <a:ext cx="4859284" cy="1314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62042F-0FD1-B1EB-91B0-F20DFEECBEBB}"/>
              </a:ext>
            </a:extLst>
          </p:cNvPr>
          <p:cNvSpPr txBox="1"/>
          <p:nvPr/>
        </p:nvSpPr>
        <p:spPr>
          <a:xfrm>
            <a:off x="6355817" y="2679322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MPEG Audio Coding – Block Diagram [1]</a:t>
            </a:r>
          </a:p>
        </p:txBody>
      </p:sp>
      <p:pic>
        <p:nvPicPr>
          <p:cNvPr id="13" name="Picture 12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E47A1A06-0702-DED2-7B6C-5AB25E97C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80" y="3017320"/>
            <a:ext cx="2712775" cy="1949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3F243F-AA0E-887D-78C7-E79773B651A9}"/>
              </a:ext>
            </a:extLst>
          </p:cNvPr>
          <p:cNvSpPr txBox="1"/>
          <p:nvPr/>
        </p:nvSpPr>
        <p:spPr>
          <a:xfrm>
            <a:off x="838200" y="267932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Cross Section of The Cochlea [1]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672E3CF-56E2-F1F5-FFAF-CBCD0BE29594}"/>
              </a:ext>
            </a:extLst>
          </p:cNvPr>
          <p:cNvSpPr txBox="1">
            <a:spLocks/>
          </p:cNvSpPr>
          <p:nvPr/>
        </p:nvSpPr>
        <p:spPr>
          <a:xfrm>
            <a:off x="838200" y="5052812"/>
            <a:ext cx="10515600" cy="1217159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600" dirty="0"/>
              <a:t>The Outer Ear, The Middle Ear, The Inner Ear</a:t>
            </a:r>
          </a:p>
          <a:p>
            <a:pPr>
              <a:buSzPct val="90000"/>
            </a:pPr>
            <a:r>
              <a:rPr lang="en-GB" sz="1600" dirty="0"/>
              <a:t>Tonotopic Basilar Membrane (BM)</a:t>
            </a:r>
          </a:p>
          <a:p>
            <a:pPr>
              <a:buSzPct val="90000"/>
            </a:pPr>
            <a:r>
              <a:rPr lang="en-GB" sz="1600" dirty="0"/>
              <a:t>Spiral Architecture of Cochlea</a:t>
            </a:r>
          </a:p>
          <a:p>
            <a:pPr>
              <a:buSzPct val="90000"/>
            </a:pPr>
            <a:r>
              <a:rPr lang="en-GB" sz="1600" dirty="0"/>
              <a:t>MPEG-1 Audio Layer III (MP3) Format</a:t>
            </a:r>
          </a:p>
          <a:p>
            <a:pPr>
              <a:buSzPct val="90000"/>
            </a:pPr>
            <a:r>
              <a:rPr lang="en-GB" sz="1600" dirty="0"/>
              <a:t>Frequency Range of 20Hz – 20kHz</a:t>
            </a:r>
          </a:p>
          <a:p>
            <a:pPr>
              <a:buSzPct val="90000"/>
            </a:pPr>
            <a:r>
              <a:rPr lang="en-US" sz="1600" dirty="0"/>
              <a:t>Imitation of The HAS’s Perception of Sound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9659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1F7B-10CC-022A-3AE1-CD9F9D0D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3134188" cy="657882"/>
          </a:xfrm>
        </p:spPr>
        <p:txBody>
          <a:bodyPr/>
          <a:lstStyle/>
          <a:p>
            <a:r>
              <a:rPr lang="en-GB" dirty="0"/>
              <a:t>A Brief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643EA-372A-9814-D154-707BDA8A8E0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1075509"/>
            <a:ext cx="6243956" cy="1408770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Psychoacoustics and Audio Coding</a:t>
            </a:r>
          </a:p>
          <a:p>
            <a:pPr marL="400050" indent="-400050">
              <a:buFont typeface="+mj-lt"/>
              <a:buAutoNum type="romanUcPeriod"/>
            </a:pPr>
            <a:r>
              <a:rPr lang="en-GB" b="1" dirty="0">
                <a:solidFill>
                  <a:srgbClr val="58696B"/>
                </a:solidFill>
              </a:rPr>
              <a:t>Auditory Masking, Auditory Filter Banks &amp; Excitation Patterns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State-of-The-Art </a:t>
            </a:r>
            <a:r>
              <a:rPr lang="en-US" sz="1400" dirty="0">
                <a:solidFill>
                  <a:srgbClr val="58696B"/>
                </a:solidFill>
              </a:rPr>
              <a:t>Technologies</a:t>
            </a:r>
            <a:endParaRPr lang="en-GB" dirty="0">
              <a:solidFill>
                <a:srgbClr val="58696B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Commonly Adapted Digital Audio Effects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82237-EAA1-1F0E-3959-F60D5627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rgbClr val="58696B"/>
                </a:solidFill>
              </a:rPr>
              <a:t>8/06/2023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7BA27-6D48-3202-A126-4DE0284D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/>
              <a:t>THESIS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76394-CFE5-3705-6AE1-33D882DA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5</a:t>
            </a:fld>
            <a:endParaRPr lang="en-GB" noProof="0"/>
          </a:p>
        </p:txBody>
      </p:sp>
      <p:pic>
        <p:nvPicPr>
          <p:cNvPr id="8" name="Picture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11706777-4FE9-19E6-1EC3-9932986CF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/>
          <a:stretch/>
        </p:blipFill>
        <p:spPr>
          <a:xfrm>
            <a:off x="5017325" y="2484279"/>
            <a:ext cx="4652645" cy="2482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AA014D-3FD8-7511-F2C1-6722AD734543}"/>
              </a:ext>
            </a:extLst>
          </p:cNvPr>
          <p:cNvSpPr txBox="1"/>
          <p:nvPr/>
        </p:nvSpPr>
        <p:spPr>
          <a:xfrm>
            <a:off x="9590547" y="3145778"/>
            <a:ext cx="20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Spectral Masking Effect Roughly in 250Hz Band [2]</a:t>
            </a:r>
          </a:p>
        </p:txBody>
      </p:sp>
      <p:pic>
        <p:nvPicPr>
          <p:cNvPr id="11" name="Picture 10" descr="A picture containing text, line, screenshot, plot">
            <a:extLst>
              <a:ext uri="{FF2B5EF4-FFF2-40B4-BE49-F238E27FC236}">
                <a16:creationId xmlns:a16="http://schemas.microsoft.com/office/drawing/2014/main" id="{848BEC2B-1015-E8F2-E093-2588A4A4B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484279"/>
            <a:ext cx="3860535" cy="3278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4F14EE-0FCD-70AD-BACD-DD0B6DD1C7BB}"/>
              </a:ext>
            </a:extLst>
          </p:cNvPr>
          <p:cNvSpPr txBox="1"/>
          <p:nvPr/>
        </p:nvSpPr>
        <p:spPr>
          <a:xfrm>
            <a:off x="1015133" y="5762483"/>
            <a:ext cx="350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ERB-Based Auditory Filter Bank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3E31B-3246-D34B-31A1-322B5474FD29}"/>
              </a:ext>
            </a:extLst>
          </p:cNvPr>
          <p:cNvSpPr txBox="1"/>
          <p:nvPr/>
        </p:nvSpPr>
        <p:spPr>
          <a:xfrm>
            <a:off x="5017325" y="5338638"/>
            <a:ext cx="667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Excitation Pattern: </a:t>
            </a:r>
            <a:r>
              <a:rPr lang="en-US" dirty="0"/>
              <a:t>The squared sum of the energy at the output of each auditory filter [3]. (Illustrated with excitograms)</a:t>
            </a:r>
          </a:p>
        </p:txBody>
      </p:sp>
    </p:spTree>
    <p:extLst>
      <p:ext uri="{BB962C8B-B14F-4D97-AF65-F5344CB8AC3E}">
        <p14:creationId xmlns:p14="http://schemas.microsoft.com/office/powerpoint/2010/main" val="280344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1F7B-10CC-022A-3AE1-CD9F9D0D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3134188" cy="657882"/>
          </a:xfrm>
        </p:spPr>
        <p:txBody>
          <a:bodyPr/>
          <a:lstStyle/>
          <a:p>
            <a:r>
              <a:rPr lang="en-GB" dirty="0"/>
              <a:t>A Brief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643EA-372A-9814-D154-707BDA8A8E0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1075509"/>
            <a:ext cx="6243956" cy="1408770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Psychoacoustics and Audio Coding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Auditory Masking, Auditory Filter Banks &amp; Excitation Patterns</a:t>
            </a:r>
          </a:p>
          <a:p>
            <a:pPr marL="400050" indent="-400050">
              <a:buFont typeface="+mj-lt"/>
              <a:buAutoNum type="romanUcPeriod"/>
            </a:pPr>
            <a:r>
              <a:rPr lang="en-GB" b="1" dirty="0">
                <a:solidFill>
                  <a:srgbClr val="58696B"/>
                </a:solidFill>
              </a:rPr>
              <a:t>State-of-The-Art </a:t>
            </a:r>
            <a:r>
              <a:rPr lang="en-US" sz="1400" b="1" dirty="0">
                <a:solidFill>
                  <a:srgbClr val="58696B"/>
                </a:solidFill>
              </a:rPr>
              <a:t>Technologies</a:t>
            </a:r>
            <a:endParaRPr lang="en-GB" b="1" dirty="0">
              <a:solidFill>
                <a:srgbClr val="58696B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Commonly Adapted Digital Audio Effects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82237-EAA1-1F0E-3959-F60D5627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rgbClr val="58696B"/>
                </a:solidFill>
              </a:rPr>
              <a:t>8/06/2023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7BA27-6D48-3202-A126-4DE0284D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/>
              <a:t>THESIS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76394-CFE5-3705-6AE1-33D882DA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6</a:t>
            </a:fld>
            <a:endParaRPr lang="en-GB" noProof="0" dirty="0"/>
          </a:p>
        </p:txBody>
      </p:sp>
      <p:pic>
        <p:nvPicPr>
          <p:cNvPr id="8" name="Picture 7" descr="A diagram of a flowchart">
            <a:extLst>
              <a:ext uri="{FF2B5EF4-FFF2-40B4-BE49-F238E27FC236}">
                <a16:creationId xmlns:a16="http://schemas.microsoft.com/office/drawing/2014/main" id="{ED9EA8A1-F783-F202-1E90-BAADF3418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3" r="10491"/>
          <a:stretch/>
        </p:blipFill>
        <p:spPr>
          <a:xfrm>
            <a:off x="838200" y="3050014"/>
            <a:ext cx="3984664" cy="16430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CA4EDB-0975-EB42-BA8B-3CDE5B95B1A1}"/>
              </a:ext>
            </a:extLst>
          </p:cNvPr>
          <p:cNvSpPr txBox="1"/>
          <p:nvPr/>
        </p:nvSpPr>
        <p:spPr>
          <a:xfrm>
            <a:off x="838200" y="4678196"/>
            <a:ext cx="398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General Overview of Adaptive Audio Effects (A-DAFX) [4]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2DE1901-A20B-ADEB-4FB0-CD0A7F87ED3E}"/>
              </a:ext>
            </a:extLst>
          </p:cNvPr>
          <p:cNvSpPr txBox="1">
            <a:spLocks/>
          </p:cNvSpPr>
          <p:nvPr/>
        </p:nvSpPr>
        <p:spPr>
          <a:xfrm>
            <a:off x="5109843" y="3050014"/>
            <a:ext cx="3701648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800" dirty="0"/>
              <a:t>Real Time VS Offline Approach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3D9BCEF-F04D-A8D2-85D1-43A53DA91C90}"/>
              </a:ext>
            </a:extLst>
          </p:cNvPr>
          <p:cNvSpPr txBox="1">
            <a:spLocks/>
          </p:cNvSpPr>
          <p:nvPr/>
        </p:nvSpPr>
        <p:spPr>
          <a:xfrm>
            <a:off x="5109843" y="3685668"/>
            <a:ext cx="4946326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800" dirty="0"/>
              <a:t>Autonomous &amp; Semi-Autonomous Systems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9530D3E-3772-43A8-A316-5222E5AD1A8A}"/>
              </a:ext>
            </a:extLst>
          </p:cNvPr>
          <p:cNvSpPr txBox="1">
            <a:spLocks/>
          </p:cNvSpPr>
          <p:nvPr/>
        </p:nvSpPr>
        <p:spPr>
          <a:xfrm>
            <a:off x="803789" y="5569706"/>
            <a:ext cx="6725887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800" dirty="0"/>
              <a:t>Cross-Adaptive Audio Effects (XA-DAFX) - [MIMO Algorithms]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0882264-C7E7-49D4-2909-4F1DDDEAD1C0}"/>
              </a:ext>
            </a:extLst>
          </p:cNvPr>
          <p:cNvSpPr txBox="1">
            <a:spLocks/>
          </p:cNvSpPr>
          <p:nvPr/>
        </p:nvSpPr>
        <p:spPr>
          <a:xfrm>
            <a:off x="9327562" y="4953948"/>
            <a:ext cx="2026238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800" dirty="0"/>
              <a:t>Adaptive Gating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45739A8-55DA-091B-176E-8845B1F6FF12}"/>
              </a:ext>
            </a:extLst>
          </p:cNvPr>
          <p:cNvSpPr txBox="1">
            <a:spLocks/>
          </p:cNvSpPr>
          <p:nvPr/>
        </p:nvSpPr>
        <p:spPr>
          <a:xfrm>
            <a:off x="5109843" y="4321323"/>
            <a:ext cx="3814463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800" dirty="0"/>
              <a:t>Machine Learning &amp; AI Assistant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9A208B5-4BB8-A4BB-9DD7-7462BBDAC10E}"/>
              </a:ext>
            </a:extLst>
          </p:cNvPr>
          <p:cNvSpPr txBox="1">
            <a:spLocks/>
          </p:cNvSpPr>
          <p:nvPr/>
        </p:nvSpPr>
        <p:spPr>
          <a:xfrm>
            <a:off x="9327562" y="4299210"/>
            <a:ext cx="1831285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800" dirty="0"/>
              <a:t>User Control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0D6A57C-116E-8ED0-B6D0-E9595F106B31}"/>
              </a:ext>
            </a:extLst>
          </p:cNvPr>
          <p:cNvSpPr txBox="1">
            <a:spLocks/>
          </p:cNvSpPr>
          <p:nvPr/>
        </p:nvSpPr>
        <p:spPr>
          <a:xfrm>
            <a:off x="9250372" y="3037224"/>
            <a:ext cx="2542308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90000"/>
            </a:pPr>
            <a:r>
              <a:rPr lang="en-GB" sz="1800" dirty="0"/>
              <a:t>ERB &amp; Bark Scales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A67EF5E-AA5B-DBBF-CC70-FBAA5C854E9A}"/>
              </a:ext>
            </a:extLst>
          </p:cNvPr>
          <p:cNvSpPr txBox="1">
            <a:spLocks/>
          </p:cNvSpPr>
          <p:nvPr/>
        </p:nvSpPr>
        <p:spPr>
          <a:xfrm>
            <a:off x="5109843" y="4953948"/>
            <a:ext cx="2644744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GB" sz="1800" dirty="0"/>
              <a:t>ISO &amp; IEC Standards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D129119-3E5F-CE8A-540F-4A5823F5DD8B}"/>
              </a:ext>
            </a:extLst>
          </p:cNvPr>
          <p:cNvSpPr txBox="1">
            <a:spLocks/>
          </p:cNvSpPr>
          <p:nvPr/>
        </p:nvSpPr>
        <p:spPr>
          <a:xfrm>
            <a:off x="7529676" y="4953948"/>
            <a:ext cx="1831285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90000"/>
            </a:pPr>
            <a:r>
              <a:rPr lang="en-GB" sz="1800" dirty="0"/>
              <a:t>ISO 226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6BFE008-4A0F-343D-B8C8-C6F1FA6F01F0}"/>
              </a:ext>
            </a:extLst>
          </p:cNvPr>
          <p:cNvSpPr txBox="1">
            <a:spLocks/>
          </p:cNvSpPr>
          <p:nvPr/>
        </p:nvSpPr>
        <p:spPr>
          <a:xfrm>
            <a:off x="7529676" y="5581166"/>
            <a:ext cx="3187943" cy="37898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90000"/>
            </a:pPr>
            <a:r>
              <a:rPr lang="en-GB" sz="1800" dirty="0"/>
              <a:t>IIR Filter VS FIR Filter</a:t>
            </a:r>
          </a:p>
          <a:p>
            <a:pPr marL="0" indent="0">
              <a:buSzPct val="9000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4862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1F7B-10CC-022A-3AE1-CD9F9D0D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3134188" cy="657882"/>
          </a:xfrm>
        </p:spPr>
        <p:txBody>
          <a:bodyPr/>
          <a:lstStyle/>
          <a:p>
            <a:r>
              <a:rPr lang="en-GB" dirty="0"/>
              <a:t>A Brief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643EA-372A-9814-D154-707BDA8A8E0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4" y="1075509"/>
            <a:ext cx="6326093" cy="1408770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Psychoacoustics and Audio Coding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Auditory Masking, Auditory Filter Banks &amp; Excitation Patterns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>
                <a:solidFill>
                  <a:srgbClr val="58696B"/>
                </a:solidFill>
              </a:rPr>
              <a:t>State-of-The-Art </a:t>
            </a:r>
            <a:r>
              <a:rPr lang="en-US" sz="1400" dirty="0">
                <a:solidFill>
                  <a:srgbClr val="58696B"/>
                </a:solidFill>
              </a:rPr>
              <a:t>Technologies</a:t>
            </a:r>
            <a:endParaRPr lang="en-GB" dirty="0">
              <a:solidFill>
                <a:srgbClr val="58696B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GB" b="1" dirty="0">
                <a:solidFill>
                  <a:srgbClr val="58696B"/>
                </a:solidFill>
              </a:rPr>
              <a:t>Commonly Adapted Digital Audio Effects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82237-EAA1-1F0E-3959-F60D5627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rgbClr val="58696B"/>
                </a:solidFill>
              </a:rPr>
              <a:t>8/06/2023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7BA27-6D48-3202-A126-4DE0284D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/>
              <a:t>THESIS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76394-CFE5-3705-6AE1-33D882DA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7</a:t>
            </a:fld>
            <a:endParaRPr lang="en-GB" noProof="0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E9352AE-4427-5F4A-4C90-B5CC86E8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6717" y="3564611"/>
            <a:ext cx="2635333" cy="1778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2A23B7-F75E-B697-6A40-65797E2D73C1}"/>
              </a:ext>
            </a:extLst>
          </p:cNvPr>
          <p:cNvSpPr txBox="1"/>
          <p:nvPr/>
        </p:nvSpPr>
        <p:spPr>
          <a:xfrm>
            <a:off x="591012" y="5542988"/>
            <a:ext cx="26353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hlinkClick r:id="rId3" tooltip="https://atoragon.blogspot.com/2014/10/my-favourite-10-vst-plugins-for-mixing.html"/>
              </a:rPr>
              <a:t>This Photo</a:t>
            </a:r>
            <a:r>
              <a:rPr lang="en-GB" sz="700" dirty="0"/>
              <a:t> by Unknown Author is licensed under </a:t>
            </a:r>
            <a:r>
              <a:rPr lang="en-GB" sz="700" dirty="0">
                <a:hlinkClick r:id="rId4" tooltip="https://creativecommons.org/licenses/by-sa/3.0/"/>
              </a:rPr>
              <a:t>CC BY-SA</a:t>
            </a:r>
            <a:endParaRPr lang="en-GB" sz="700" dirty="0"/>
          </a:p>
        </p:txBody>
      </p:sp>
      <p:pic>
        <p:nvPicPr>
          <p:cNvPr id="12" name="Picture 11" descr="A mannequin sitting in a chair in a room with many lights&#10;&#10;Description automatically generated with low confidence">
            <a:extLst>
              <a:ext uri="{FF2B5EF4-FFF2-40B4-BE49-F238E27FC236}">
                <a16:creationId xmlns:a16="http://schemas.microsoft.com/office/drawing/2014/main" id="{69862C71-A26A-C5F9-30F4-6CB73A101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26621" y="3566425"/>
            <a:ext cx="2369379" cy="1777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AFC597-C783-7E35-1E51-E03A12E1D45E}"/>
              </a:ext>
            </a:extLst>
          </p:cNvPr>
          <p:cNvSpPr txBox="1"/>
          <p:nvPr/>
        </p:nvSpPr>
        <p:spPr>
          <a:xfrm>
            <a:off x="3726621" y="5458350"/>
            <a:ext cx="236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6" tooltip="https://zenodo.org/record/834483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7" tooltip="https://creativecommons.org/licenses/by/3.0/"/>
              </a:rPr>
              <a:t>CC BY</a:t>
            </a:r>
            <a:endParaRPr lang="en-GB" sz="900" dirty="0"/>
          </a:p>
        </p:txBody>
      </p:sp>
      <p:pic>
        <p:nvPicPr>
          <p:cNvPr id="15" name="Picture 14" descr="A picture containing font, logo, text, symbol">
            <a:extLst>
              <a:ext uri="{FF2B5EF4-FFF2-40B4-BE49-F238E27FC236}">
                <a16:creationId xmlns:a16="http://schemas.microsoft.com/office/drawing/2014/main" id="{BE4C90F6-D12C-AA0B-D30D-2DF34F4D6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64038" y="3564611"/>
            <a:ext cx="1778849" cy="1778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DE24D0-FD3C-A979-D4D0-459DC1B92AFC}"/>
              </a:ext>
            </a:extLst>
          </p:cNvPr>
          <p:cNvSpPr txBox="1"/>
          <p:nvPr/>
        </p:nvSpPr>
        <p:spPr>
          <a:xfrm>
            <a:off x="6764036" y="5451240"/>
            <a:ext cx="17788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9" tooltip="https://blogs.ubc.ca/communicatingscience2017w211/2018/01/22/volume-warning-how-loud-should-you-play-music/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10" tooltip="https://creativecommons.org/licenses/by-nc-nd/3.0/"/>
              </a:rPr>
              <a:t>CC BY-NC-ND</a:t>
            </a:r>
            <a:endParaRPr lang="en-GB" sz="900" dirty="0"/>
          </a:p>
        </p:txBody>
      </p:sp>
      <p:pic>
        <p:nvPicPr>
          <p:cNvPr id="18" name="Picture 17" descr="A diagram of a sound wave">
            <a:extLst>
              <a:ext uri="{FF2B5EF4-FFF2-40B4-BE49-F238E27FC236}">
                <a16:creationId xmlns:a16="http://schemas.microsoft.com/office/drawing/2014/main" id="{3B066574-D821-EFEE-C58A-1E1E62359C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210924" y="3776465"/>
            <a:ext cx="2384359" cy="13551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64E5C8-F779-3415-EB27-70250735A00F}"/>
              </a:ext>
            </a:extLst>
          </p:cNvPr>
          <p:cNvSpPr txBox="1"/>
          <p:nvPr/>
        </p:nvSpPr>
        <p:spPr>
          <a:xfrm>
            <a:off x="9210924" y="5458350"/>
            <a:ext cx="238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12" tooltip="https://alphamanual.audacityteam.org/index.php?title=Compressor/pt_BR&amp;redirect=no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7" tooltip="https://creativecommons.org/licenses/by/3.0/"/>
              </a:rPr>
              <a:t>CC BY</a:t>
            </a:r>
            <a:endParaRPr lang="en-GB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CF1F94-4AF0-EAF4-3A66-669D7461D858}"/>
              </a:ext>
            </a:extLst>
          </p:cNvPr>
          <p:cNvSpPr txBox="1"/>
          <p:nvPr/>
        </p:nvSpPr>
        <p:spPr>
          <a:xfrm>
            <a:off x="596717" y="2888157"/>
            <a:ext cx="2635333" cy="369332"/>
          </a:xfrm>
          <a:prstGeom prst="rect">
            <a:avLst/>
          </a:prstGeom>
          <a:noFill/>
        </p:spPr>
        <p:txBody>
          <a:bodyPr wrap="square" numCol="1" spcCol="720000" rtlCol="0">
            <a:spAutoFit/>
          </a:bodyPr>
          <a:lstStyle/>
          <a:p>
            <a:pPr algn="ctr"/>
            <a:r>
              <a:rPr lang="en-GB" dirty="0"/>
              <a:t>EQUALIZATION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48D0E9-3A5F-5B59-D5E0-428597982605}"/>
              </a:ext>
            </a:extLst>
          </p:cNvPr>
          <p:cNvSpPr txBox="1"/>
          <p:nvPr/>
        </p:nvSpPr>
        <p:spPr>
          <a:xfrm>
            <a:off x="3593643" y="2882893"/>
            <a:ext cx="2635333" cy="369332"/>
          </a:xfrm>
          <a:prstGeom prst="rect">
            <a:avLst/>
          </a:prstGeom>
          <a:noFill/>
        </p:spPr>
        <p:txBody>
          <a:bodyPr wrap="square" numCol="1" spcCol="720000" rtlCol="0">
            <a:spAutoFit/>
          </a:bodyPr>
          <a:lstStyle/>
          <a:p>
            <a:pPr algn="ctr"/>
            <a:r>
              <a:rPr lang="en-GB" dirty="0"/>
              <a:t>PANNING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87F9E-FC3D-B710-A540-AAA571C3B730}"/>
              </a:ext>
            </a:extLst>
          </p:cNvPr>
          <p:cNvSpPr txBox="1"/>
          <p:nvPr/>
        </p:nvSpPr>
        <p:spPr>
          <a:xfrm>
            <a:off x="6335795" y="2882893"/>
            <a:ext cx="2635333" cy="369332"/>
          </a:xfrm>
          <a:prstGeom prst="rect">
            <a:avLst/>
          </a:prstGeom>
          <a:noFill/>
        </p:spPr>
        <p:txBody>
          <a:bodyPr wrap="square" numCol="1" spcCol="720000" rtlCol="0">
            <a:spAutoFit/>
          </a:bodyPr>
          <a:lstStyle/>
          <a:p>
            <a:pPr algn="ctr"/>
            <a:r>
              <a:rPr lang="en-GB" dirty="0"/>
              <a:t>GAIN (LEVEL)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B78D84-A2AD-BF2C-2AF3-0E0E0881E2AF}"/>
              </a:ext>
            </a:extLst>
          </p:cNvPr>
          <p:cNvSpPr txBox="1"/>
          <p:nvPr/>
        </p:nvSpPr>
        <p:spPr>
          <a:xfrm>
            <a:off x="9085436" y="2744393"/>
            <a:ext cx="2635333" cy="646331"/>
          </a:xfrm>
          <a:prstGeom prst="rect">
            <a:avLst/>
          </a:prstGeom>
          <a:noFill/>
        </p:spPr>
        <p:txBody>
          <a:bodyPr wrap="square" numCol="1" spcCol="720000" rtlCol="0">
            <a:spAutoFit/>
          </a:bodyPr>
          <a:lstStyle/>
          <a:p>
            <a:pPr algn="ctr"/>
            <a:r>
              <a:rPr lang="en-GB" dirty="0"/>
              <a:t>DYNAMIC RANGE COMPRESSOR (DRC)</a:t>
            </a:r>
          </a:p>
        </p:txBody>
      </p:sp>
    </p:spTree>
    <p:extLst>
      <p:ext uri="{BB962C8B-B14F-4D97-AF65-F5344CB8AC3E}">
        <p14:creationId xmlns:p14="http://schemas.microsoft.com/office/powerpoint/2010/main" val="360178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09684-6242-A32F-77ED-407DE518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8/06/2023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85BA-7D7A-CBFE-1473-CA9C78B342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89231" y="2431279"/>
            <a:ext cx="4513520" cy="392507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Short Time Fourier Transform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Equivalent Rectangular Bandwidth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Cross-Adaptive 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Masking Identification &amp; Quantification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Acquiring Control Parameters of Each Track  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Multiband Parametric EQ Design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Applying Filter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Final Mixdown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7A9E5-8128-0090-5C9B-44C3CF10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9544" y="6356350"/>
            <a:ext cx="3152912" cy="365125"/>
          </a:xfrm>
        </p:spPr>
        <p:txBody>
          <a:bodyPr/>
          <a:lstStyle/>
          <a:p>
            <a:pPr algn="ctr" rtl="0"/>
            <a:r>
              <a:rPr lang="en-GB" noProof="0" dirty="0"/>
              <a:t>THESIS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2DF7-8649-44ED-56BB-3D45033B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8</a:t>
            </a:fld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D9F0CF-9AED-0714-FDBC-E5AA3D41C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Solution</a:t>
            </a:r>
          </a:p>
        </p:txBody>
      </p:sp>
      <p:pic>
        <p:nvPicPr>
          <p:cNvPr id="9" name="Picture 8" descr="A picture containing text, diagram, plan, parallel&#10;&#10;Description automatically generated">
            <a:extLst>
              <a:ext uri="{FF2B5EF4-FFF2-40B4-BE49-F238E27FC236}">
                <a16:creationId xmlns:a16="http://schemas.microsoft.com/office/drawing/2014/main" id="{7CCEE477-D467-1651-82FB-0003557B5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40" y="380412"/>
            <a:ext cx="6223320" cy="3295819"/>
          </a:xfrm>
          <a:prstGeom prst="rect">
            <a:avLst/>
          </a:prstGeom>
        </p:spPr>
      </p:pic>
      <p:pic>
        <p:nvPicPr>
          <p:cNvPr id="11" name="Picture 10" descr="A picture containing screenshot, plot&#10;&#10;Description automatically generated">
            <a:extLst>
              <a:ext uri="{FF2B5EF4-FFF2-40B4-BE49-F238E27FC236}">
                <a16:creationId xmlns:a16="http://schemas.microsoft.com/office/drawing/2014/main" id="{F3AFFD14-803B-D06F-F4C2-86495A491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0" y="3880292"/>
            <a:ext cx="3396634" cy="2006199"/>
          </a:xfrm>
          <a:prstGeom prst="rect">
            <a:avLst/>
          </a:prstGeom>
        </p:spPr>
      </p:pic>
      <p:pic>
        <p:nvPicPr>
          <p:cNvPr id="13" name="Picture 12" descr="A picture containing screenshot, text, diagram, plot&#10;&#10;Description automatically generated">
            <a:extLst>
              <a:ext uri="{FF2B5EF4-FFF2-40B4-BE49-F238E27FC236}">
                <a16:creationId xmlns:a16="http://schemas.microsoft.com/office/drawing/2014/main" id="{6D9B37A5-9185-DCD9-C396-A1B95BF68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896" y="3880292"/>
            <a:ext cx="2599163" cy="200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1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CFD0C-F34C-4CE2-2FCC-360D1D76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688863" cy="657882"/>
          </a:xfrm>
        </p:spPr>
        <p:txBody>
          <a:bodyPr/>
          <a:lstStyle/>
          <a:p>
            <a:r>
              <a:rPr lang="en-GB" dirty="0"/>
              <a:t>Feature Extraction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8CC54-3AC1-EC77-F216-6307B4A8A1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984865"/>
            <a:ext cx="5293260" cy="140877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58696B"/>
                </a:solidFill>
              </a:rPr>
              <a:t>Short Time Fourier Transform (STFT)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58696B"/>
                </a:solidFill>
              </a:rPr>
              <a:t>Equivalent Rectangular Bandwidth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5454C-5106-C966-0507-CC213715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8/06/2023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3CF6F-DDA4-7D12-33F1-FF11FEFB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9</a:t>
            </a:fld>
            <a:endParaRPr lang="en-GB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738D177-6553-4CCC-92FA-B4BF659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9544" y="6356350"/>
            <a:ext cx="3152912" cy="365125"/>
          </a:xfrm>
        </p:spPr>
        <p:txBody>
          <a:bodyPr/>
          <a:lstStyle/>
          <a:p>
            <a:pPr algn="ctr" rtl="0"/>
            <a:r>
              <a:rPr lang="en-GB" noProof="0" dirty="0">
                <a:solidFill>
                  <a:schemeClr val="accent6">
                    <a:lumMod val="75000"/>
                  </a:schemeClr>
                </a:solidFill>
              </a:rPr>
              <a:t>THESIS Presentation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3">
                <a:extLst>
                  <a:ext uri="{FF2B5EF4-FFF2-40B4-BE49-F238E27FC236}">
                    <a16:creationId xmlns:a16="http://schemas.microsoft.com/office/drawing/2014/main" id="{501475DC-2479-73D6-7D6D-8A9A91402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739" y="2393635"/>
                <a:ext cx="5151493" cy="3479500"/>
              </a:xfrm>
              <a:prstGeom prst="rect">
                <a:avLst/>
              </a:prstGeom>
              <a:ln>
                <a:noFill/>
              </a:ln>
            </p:spPr>
            <p:txBody>
              <a:bodyPr rtlCol="0" anchor="t"/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400" kern="1200" spc="1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2000" dirty="0">
                    <a:solidFill>
                      <a:schemeClr val="tx1"/>
                    </a:solidFill>
                  </a:rPr>
                  <a:t>1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Monophonic tracks, track </a:t>
                </a:r>
                <a:r>
                  <a:rPr lang="en-GB" sz="1600" dirty="0"/>
                  <a:t>l</a:t>
                </a:r>
                <a:r>
                  <a:rPr lang="en-GB" sz="1600" dirty="0">
                    <a:solidFill>
                      <a:schemeClr val="tx1"/>
                    </a:solidFill>
                  </a:rPr>
                  <a:t>ength, number of tracks </a:t>
                </a:r>
                <a:r>
                  <a:rPr lang="en-GB" sz="1600" dirty="0"/>
                  <a:t>and</a:t>
                </a: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:r>
                  <a:rPr lang="en-GB" sz="1600" dirty="0"/>
                  <a:t>r</a:t>
                </a:r>
                <a:r>
                  <a:rPr lang="en-GB" sz="1600" dirty="0">
                    <a:solidFill>
                      <a:schemeClr val="tx1"/>
                    </a:solidFill>
                  </a:rPr>
                  <a:t>esampling. </a:t>
                </a:r>
              </a:p>
              <a:p>
                <a:pPr>
                  <a:lnSpc>
                    <a:spcPct val="100000"/>
                  </a:lnSpc>
                </a:pPr>
                <a:endParaRPr lang="en-GB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A multi-resolution STFT, comprising 6 parallel FFTs.</a:t>
                </a:r>
              </a:p>
              <a:p>
                <a:pPr>
                  <a:lnSpc>
                    <a:spcPct val="100000"/>
                  </a:lnSpc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GB" sz="1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=−∞</m:t>
                          </m:r>
                        </m:sub>
                        <m:sup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GB" sz="1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𝑗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𝑓𝑚</m:t>
                                  </m:r>
                                </m:num>
                                <m:den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GB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Windowing function, FFT size and resolution.</a:t>
                </a:r>
              </a:p>
              <a:p>
                <a:pPr>
                  <a:lnSpc>
                    <a:spcPct val="100000"/>
                  </a:lnSpc>
                </a:pPr>
                <a:endParaRPr lang="en-GB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3D Matrices – Time, Frequency &amp; Magnitude</a:t>
                </a: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Content Placeholder 3">
                <a:extLst>
                  <a:ext uri="{FF2B5EF4-FFF2-40B4-BE49-F238E27FC236}">
                    <a16:creationId xmlns:a16="http://schemas.microsoft.com/office/drawing/2014/main" id="{501475DC-2479-73D6-7D6D-8A9A91402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39" y="2393635"/>
                <a:ext cx="5151493" cy="3479500"/>
              </a:xfrm>
              <a:prstGeom prst="rect">
                <a:avLst/>
              </a:prstGeom>
              <a:blipFill>
                <a:blip r:embed="rId2"/>
                <a:stretch>
                  <a:fillRect l="-473" r="-1538" b="-73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DE8E0B33-B94A-1CF6-B6DA-4A3A2F6543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7766" y="2393635"/>
                <a:ext cx="5151494" cy="3479500"/>
              </a:xfrm>
              <a:prstGeom prst="rect">
                <a:avLst/>
              </a:prstGeom>
              <a:ln>
                <a:noFill/>
              </a:ln>
            </p:spPr>
            <p:txBody>
              <a:bodyPr rtlCol="0" anchor="t"/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400" kern="1200" spc="1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2000" dirty="0"/>
                  <a:t>2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600" spc="0" dirty="0">
                    <a:latin typeface="Univers Light"/>
                  </a:rPr>
                  <a:t>Moore’s Equivalent Rectangular Bandwidth (ERB).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GB" sz="1600" spc="0" dirty="0">
                  <a:latin typeface="Univers Light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𝐸𝑅𝐵</m:t>
                      </m:r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=24.7(0.0437</m:t>
                      </m:r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+1)</m:t>
                      </m:r>
                    </m:oMath>
                  </m:oMathPara>
                </a14:m>
                <a:endParaRPr lang="en-GB" sz="1600" spc="0" dirty="0">
                  <a:latin typeface="Univers Light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GB" sz="1600" spc="0" dirty="0">
                  <a:latin typeface="Univers Light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nivers Light"/>
                    <a:ea typeface="+mn-ea"/>
                    <a:cs typeface="+mn-cs"/>
                  </a:rPr>
                  <a:t>A 42-band auditory filter bank with a spacing of 0.9953 ERB intervals between center frequencies is designed with respect to HAS frequency range (20Hz – 20000Hz).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nivers Light"/>
                  <a:ea typeface="+mn-ea"/>
                  <a:cs typeface="+mn-cs"/>
                </a:endParaRPr>
              </a:p>
              <a:p>
                <a:pPr>
                  <a:lnSpc>
                    <a:spcPct val="10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_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𝐹𝐵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∗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𝐹𝐵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GB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GB" sz="1600" b="0" i="0" dirty="0">
                  <a:effectLst/>
                  <a:latin typeface="Univers Ligh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nivers Light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600" spc="0" dirty="0">
                    <a:latin typeface="Univers Light"/>
                  </a:rPr>
                  <a:t>Excitation patterns and </a:t>
                </a:r>
                <a:r>
                  <a:rPr lang="en-GB" sz="1600" spc="0" dirty="0" err="1">
                    <a:latin typeface="Univers Light"/>
                  </a:rPr>
                  <a:t>excitograms</a:t>
                </a:r>
                <a:r>
                  <a:rPr lang="en-GB" sz="1600" spc="0" dirty="0">
                    <a:latin typeface="Univers Light"/>
                  </a:rPr>
                  <a:t>.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nivers Light"/>
                  <a:ea typeface="+mn-ea"/>
                  <a:cs typeface="+mn-cs"/>
                </a:endParaRPr>
              </a:p>
              <a:p>
                <a:pPr algn="ctr"/>
                <a:endParaRPr lang="en-GB" sz="2000" dirty="0">
                  <a:solidFill>
                    <a:srgbClr val="58696B"/>
                  </a:solidFill>
                </a:endParaRPr>
              </a:p>
              <a:p>
                <a:pPr algn="ctr"/>
                <a:endParaRPr lang="en-GB" sz="2000" dirty="0">
                  <a:solidFill>
                    <a:srgbClr val="58696B"/>
                  </a:solidFill>
                </a:endParaRPr>
              </a:p>
            </p:txBody>
          </p:sp>
        </mc:Choice>
        <mc:Fallback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DE8E0B33-B94A-1CF6-B6DA-4A3A2F654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766" y="2393635"/>
                <a:ext cx="5151494" cy="3479500"/>
              </a:xfrm>
              <a:prstGeom prst="rect">
                <a:avLst/>
              </a:prstGeom>
              <a:blipFill>
                <a:blip r:embed="rId3"/>
                <a:stretch>
                  <a:fillRect l="-473" b="-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F45CB9-B3C2-AC86-250A-8E9E508EE66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096000" y="2393635"/>
            <a:ext cx="0" cy="396271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002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8958507_TF78544816_Win32" id="{59B8F5DA-F782-49E9-87ED-77C2F06E1057}" vid="{987FD31A-45F2-4BA5-8186-70ABC7AF5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570</TotalTime>
  <Words>1550</Words>
  <Application>Microsoft Office PowerPoint</Application>
  <PresentationFormat>Widescreen</PresentationFormat>
  <Paragraphs>252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Tisa Offc Serif Pro</vt:lpstr>
      <vt:lpstr>Univers Light</vt:lpstr>
      <vt:lpstr>Univers LT Std 45 Light</vt:lpstr>
      <vt:lpstr>Office Theme</vt:lpstr>
      <vt:lpstr>A Cross-Adaptive Multiband Parametric Equalization Technique to Minimize Masking in Multitrack Audio</vt:lpstr>
      <vt:lpstr>Agenda</vt:lpstr>
      <vt:lpstr>The Problem</vt:lpstr>
      <vt:lpstr>A Brief Background</vt:lpstr>
      <vt:lpstr>A Brief Background</vt:lpstr>
      <vt:lpstr>A Brief Background</vt:lpstr>
      <vt:lpstr>A Brief Background</vt:lpstr>
      <vt:lpstr>Proposed Solution</vt:lpstr>
      <vt:lpstr>Feature Extraction</vt:lpstr>
      <vt:lpstr>Cross-Adaptive Analysis</vt:lpstr>
      <vt:lpstr>Filter Design</vt:lpstr>
      <vt:lpstr>Future Work</vt:lpstr>
      <vt:lpstr>PowerPoint Presentation</vt:lpstr>
      <vt:lpstr>A Cross-Adaptive Multiband Parametric Equalization Technique to Minimize Masking in Multitrack Audio</vt:lpstr>
      <vt:lpstr>A Cross-Adaptive Multiband Parametric Equalization Technique to Minimize Masking in Multitrack Audio</vt:lpstr>
      <vt:lpstr>A Cross-Adaptive Multiband Parametric Equalization Technique to Minimize Masking in Multitrack Audio</vt:lpstr>
      <vt:lpstr>A Cross-Adaptive Multiband Parametric Equalization Technique to Minimize Masking in Multitrack Audio</vt:lpstr>
      <vt:lpstr>A Cross-Adaptive Multiband Parametric Equalization Technique to Minimize Masking in Multitrack Audio</vt:lpstr>
      <vt:lpstr>A Cross-Adaptive Multiband Parametric Equalization Technique to Minimize Masking in Multitrack Audio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Cross-Adaptive Multiband Parametric Equalization Technique to Minimize Masking in Multitrack Audio</dc:title>
  <dc:creator>Metehan Yuksel</dc:creator>
  <cp:lastModifiedBy>Metehan Yuksel</cp:lastModifiedBy>
  <cp:revision>57</cp:revision>
  <dcterms:created xsi:type="dcterms:W3CDTF">2023-06-07T11:48:41Z</dcterms:created>
  <dcterms:modified xsi:type="dcterms:W3CDTF">2023-06-07T21:19:23Z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